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38" r:id="rId18"/>
    <p:sldId id="340" r:id="rId19"/>
    <p:sldId id="356" r:id="rId20"/>
    <p:sldId id="355" r:id="rId21"/>
    <p:sldId id="339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2" r:id="rId43"/>
    <p:sldId id="303" r:id="rId44"/>
    <p:sldId id="304" r:id="rId45"/>
    <p:sldId id="305" r:id="rId46"/>
    <p:sldId id="306" r:id="rId47"/>
    <p:sldId id="308" r:id="rId48"/>
    <p:sldId id="309" r:id="rId49"/>
    <p:sldId id="311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</p:sldIdLst>
  <p:sldSz cx="18288000" cy="10287000"/>
  <p:notesSz cx="6858000" cy="9144000"/>
  <p:embeddedFontLst>
    <p:embeddedFont>
      <p:font typeface="Alegreya" panose="020B0604020202020204" charset="0"/>
      <p:regular r:id="rId74"/>
    </p:embeddedFont>
    <p:embeddedFont>
      <p:font typeface="Anton" pitchFamily="2" charset="0"/>
      <p:regular r:id="rId75"/>
    </p:embeddedFont>
    <p:embeddedFont>
      <p:font typeface="Arial Rounded MT Bold" panose="020F0704030504030204" pitchFamily="34" charset="0"/>
      <p:regular r:id="rId76"/>
    </p:embeddedFont>
    <p:embeddedFont>
      <p:font typeface="Arimo" panose="020B0604020202020204" charset="0"/>
      <p:regular r:id="rId77"/>
    </p:embeddedFont>
    <p:embeddedFont>
      <p:font typeface="Calisto MT" panose="02040603050505030304" pitchFamily="18" charset="0"/>
      <p:regular r:id="rId78"/>
      <p:bold r:id="rId79"/>
      <p:italic r:id="rId80"/>
      <p:boldItalic r:id="rId81"/>
    </p:embeddedFont>
    <p:embeddedFont>
      <p:font typeface="Canva Sans 1" panose="020B0604020202020204" charset="0"/>
      <p:regular r:id="rId82"/>
    </p:embeddedFont>
    <p:embeddedFont>
      <p:font typeface="Canva Sans 1 Bold" panose="020B0604020202020204" charset="0"/>
      <p:regular r:id="rId83"/>
    </p:embeddedFont>
    <p:embeddedFont>
      <p:font typeface="Canva Sans 2" panose="020B0604020202020204" charset="0"/>
      <p:regular r:id="rId84"/>
    </p:embeddedFont>
    <p:embeddedFont>
      <p:font typeface="Canva Sans 2 Bold" panose="020B0604020202020204" charset="0"/>
      <p:regular r:id="rId85"/>
    </p:embeddedFont>
    <p:embeddedFont>
      <p:font typeface="League Spartan" panose="020B0604020202020204" charset="0"/>
      <p:regular r:id="rId86"/>
    </p:embeddedFont>
    <p:embeddedFont>
      <p:font typeface="Montserrat Bold" panose="020B0604020202020204" charset="0"/>
      <p:regular r:id="rId87"/>
    </p:embeddedFont>
    <p:embeddedFont>
      <p:font typeface="Montserrat Classic" panose="020B0604020202020204" charset="0"/>
      <p:regular r:id="rId88"/>
    </p:embeddedFont>
    <p:embeddedFont>
      <p:font typeface="Montserrat Classic Bold" panose="020B0604020202020204" charset="0"/>
      <p:regular r:id="rId89"/>
    </p:embeddedFont>
    <p:embeddedFont>
      <p:font typeface="Wingdings 2" panose="05020102010507070707" pitchFamily="18" charset="2"/>
      <p:regular r:id="rId9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9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4.fntdata"/><Relationship Id="rId61" Type="http://schemas.openxmlformats.org/officeDocument/2006/relationships/slide" Target="slides/slide60.xml"/><Relationship Id="rId82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E3662-0A6C-49F1-AF1F-6600F08F5E67}" type="datetimeFigureOut">
              <a:rPr lang="en-GB" smtClean="0"/>
              <a:t>08/08/2024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35B80-1F8E-4213-B0C8-D1C71D126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35B80-1F8E-4213-B0C8-D1C71D12644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27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6040" y="2654311"/>
            <a:ext cx="14160051" cy="2743202"/>
          </a:xfrm>
        </p:spPr>
        <p:txBody>
          <a:bodyPr anchor="b">
            <a:normAutofit/>
          </a:bodyPr>
          <a:lstStyle>
            <a:lvl1pPr algn="ctr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6040" y="5397509"/>
            <a:ext cx="14160051" cy="1574801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5" y="821711"/>
            <a:ext cx="15212699" cy="5725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709" y="6847883"/>
            <a:ext cx="15532989" cy="815208"/>
          </a:xfrm>
        </p:spPr>
        <p:txBody>
          <a:bodyPr anchor="b">
            <a:normAutofit/>
          </a:bodyPr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54024" y="1042514"/>
            <a:ext cx="14768019" cy="5288507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3000"/>
            </a:lvl2pPr>
            <a:lvl3pPr marL="1371600" indent="0">
              <a:buNone/>
              <a:defRPr sz="30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7663092"/>
            <a:ext cx="15530643" cy="1023708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4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2656"/>
            <a:ext cx="15530643" cy="530151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6442770"/>
            <a:ext cx="15530645" cy="2252739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7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9"/>
            <a:ext cx="13128449" cy="79912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6456530"/>
            <a:ext cx="15530645" cy="22342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85900" y="132719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7074" y="439238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347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2" y="3190414"/>
            <a:ext cx="15530645" cy="376775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77" y="6975834"/>
            <a:ext cx="15528299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455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93" y="2828925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93" y="3857625"/>
            <a:ext cx="4951476" cy="4829175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0067" y="2828925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153" y="3857625"/>
            <a:ext cx="4951476" cy="4829175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49858" y="2828925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49858" y="3857625"/>
            <a:ext cx="4951476" cy="4829175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43" y="2727322"/>
            <a:ext cx="5009958" cy="2771777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00" y="2727322"/>
            <a:ext cx="5009958" cy="2771777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077" y="2727322"/>
            <a:ext cx="5009958" cy="277177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92" y="914400"/>
            <a:ext cx="15530645" cy="1455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93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527153" y="2908377"/>
            <a:ext cx="4638552" cy="240443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93" y="6720553"/>
            <a:ext cx="4951476" cy="196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82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818615" y="2908641"/>
            <a:ext cx="4638552" cy="2412246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153" y="6720551"/>
            <a:ext cx="4951476" cy="196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0046" y="5856159"/>
            <a:ext cx="4951476" cy="864393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113547" y="2901648"/>
            <a:ext cx="4638552" cy="241094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49858" y="6720548"/>
            <a:ext cx="4951476" cy="19662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74603" y="914399"/>
            <a:ext cx="3426731" cy="777240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694" y="914399"/>
            <a:ext cx="11875308" cy="777240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2641601"/>
            <a:ext cx="14385825" cy="2743220"/>
          </a:xfrm>
        </p:spPr>
        <p:txBody>
          <a:bodyPr anchor="b"/>
          <a:lstStyle>
            <a:lvl1pPr algn="ctr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5384819"/>
            <a:ext cx="14385825" cy="2260581"/>
          </a:xfrm>
        </p:spPr>
        <p:txBody>
          <a:bodyPr anchor="t"/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693" y="2598674"/>
            <a:ext cx="7590746" cy="608812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4339" y="2598674"/>
            <a:ext cx="7596998" cy="608812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93" y="2601760"/>
            <a:ext cx="7633608" cy="6223154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28" y="2601760"/>
            <a:ext cx="7633608" cy="6223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808" y="2752881"/>
            <a:ext cx="7314516" cy="817326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8808" y="3570206"/>
            <a:ext cx="7314516" cy="5116595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42451" y="2752882"/>
            <a:ext cx="7342995" cy="817325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42451" y="3570206"/>
            <a:ext cx="7342995" cy="5116595"/>
          </a:xfrm>
        </p:spPr>
        <p:txBody>
          <a:bodyPr anchor="t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5560334" cy="273287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3450" y="914400"/>
            <a:ext cx="9617886" cy="77724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3647277"/>
            <a:ext cx="5560334" cy="503952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498" y="914400"/>
            <a:ext cx="5376249" cy="7807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914885"/>
            <a:ext cx="8902424" cy="2744007"/>
          </a:xfrm>
        </p:spPr>
        <p:txBody>
          <a:bodyPr anchor="b">
            <a:noAutofit/>
          </a:bodyPr>
          <a:lstStyle>
            <a:lvl1pPr algn="ctr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63827" y="1145553"/>
            <a:ext cx="4913627" cy="7369233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3" y="3658891"/>
            <a:ext cx="8902424" cy="5064201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93" y="914400"/>
            <a:ext cx="15530643" cy="145567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93" y="2598674"/>
            <a:ext cx="15530643" cy="608812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4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93" y="8824913"/>
            <a:ext cx="1000929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303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19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6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459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80000" indent="-405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"/>
        <a:defRPr sz="2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539000" indent="-324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2079000" indent="-324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511000" indent="-3240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302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602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418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65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drewscollege.ac.in/wp-content/uploads/2020/09/The-Grenville-Vinita-Solomon-Academic-Scholarship-2020-21-2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andrewscollege.ac.in/wp-content/uploads/2020/09/Prof.-Maewest-Dias-Endowment-Scholarship-2020-21-2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5742" y="0"/>
            <a:ext cx="11062258" cy="10287000"/>
          </a:xfrm>
          <a:custGeom>
            <a:avLst/>
            <a:gdLst/>
            <a:ahLst/>
            <a:cxnLst/>
            <a:rect l="l" t="t" r="r" b="b"/>
            <a:pathLst>
              <a:path w="11062258" h="10287000">
                <a:moveTo>
                  <a:pt x="0" y="0"/>
                </a:moveTo>
                <a:lnTo>
                  <a:pt x="11062258" y="0"/>
                </a:lnTo>
                <a:lnTo>
                  <a:pt x="110622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15" r="-3487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337122"/>
            <a:ext cx="6197042" cy="569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6132" spc="55" dirty="0">
                <a:solidFill>
                  <a:srgbClr val="000000"/>
                </a:solidFill>
                <a:latin typeface="Anton"/>
              </a:rPr>
              <a:t>WELCOME TO </a:t>
            </a:r>
          </a:p>
          <a:p>
            <a:pPr>
              <a:lnSpc>
                <a:spcPts val="6439"/>
              </a:lnSpc>
            </a:pPr>
            <a:r>
              <a:rPr lang="en-US" sz="6132" spc="55" dirty="0">
                <a:solidFill>
                  <a:srgbClr val="000000"/>
                </a:solidFill>
                <a:latin typeface="Anton"/>
              </a:rPr>
              <a:t>ST. ANDREW’S COLLEGE OF ARTS, SCIENCE AND COMMERCE, BANDRA(W), MUMBAI-50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9628567"/>
            <a:ext cx="7225742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2"/>
              </a:lnSpc>
            </a:pPr>
            <a:r>
              <a:rPr lang="en-US" sz="1880" b="1" dirty="0">
                <a:solidFill>
                  <a:schemeClr val="tx1">
                    <a:alpha val="52941"/>
                  </a:schemeClr>
                </a:solidFill>
                <a:latin typeface="Canva Sans 1 Bold"/>
              </a:rPr>
              <a:t>St Andrew's College of Arts, Science and Commerce Orientation </a:t>
            </a:r>
            <a:r>
              <a:rPr lang="en-US" sz="2000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2024-2025</a:t>
            </a:r>
            <a:endParaRPr lang="en-US" sz="1880" b="1" dirty="0">
              <a:solidFill>
                <a:schemeClr val="tx1">
                  <a:alpha val="52941"/>
                </a:schemeClr>
              </a:solidFill>
              <a:latin typeface="Canva Sans 1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9754" y="-266700"/>
            <a:ext cx="16588492" cy="9961262"/>
          </a:xfrm>
          <a:custGeom>
            <a:avLst/>
            <a:gdLst/>
            <a:ahLst/>
            <a:cxnLst/>
            <a:rect l="l" t="t" r="r" b="b"/>
            <a:pathLst>
              <a:path w="16588492" h="9961262">
                <a:moveTo>
                  <a:pt x="0" y="0"/>
                </a:moveTo>
                <a:lnTo>
                  <a:pt x="16588492" y="0"/>
                </a:lnTo>
                <a:lnTo>
                  <a:pt x="16588492" y="9961262"/>
                </a:lnTo>
                <a:lnTo>
                  <a:pt x="0" y="9961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98" r="-3298"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48428" y="557648"/>
            <a:ext cx="3610872" cy="3610872"/>
          </a:xfrm>
          <a:custGeom>
            <a:avLst/>
            <a:gdLst/>
            <a:ahLst/>
            <a:cxnLst/>
            <a:rect l="l" t="t" r="r" b="b"/>
            <a:pathLst>
              <a:path w="3610872" h="3610872">
                <a:moveTo>
                  <a:pt x="0" y="0"/>
                </a:moveTo>
                <a:lnTo>
                  <a:pt x="3610872" y="0"/>
                </a:lnTo>
                <a:lnTo>
                  <a:pt x="3610872" y="3610872"/>
                </a:lnTo>
                <a:lnTo>
                  <a:pt x="0" y="3610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24379" y="720688"/>
            <a:ext cx="3530631" cy="3610872"/>
          </a:xfrm>
          <a:custGeom>
            <a:avLst/>
            <a:gdLst/>
            <a:ahLst/>
            <a:cxnLst/>
            <a:rect l="l" t="t" r="r" b="b"/>
            <a:pathLst>
              <a:path w="3530631" h="3610872">
                <a:moveTo>
                  <a:pt x="0" y="0"/>
                </a:moveTo>
                <a:lnTo>
                  <a:pt x="3530631" y="0"/>
                </a:lnTo>
                <a:lnTo>
                  <a:pt x="3530631" y="3610872"/>
                </a:lnTo>
                <a:lnTo>
                  <a:pt x="0" y="3610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3731232" y="5295900"/>
            <a:ext cx="3576497" cy="3576497"/>
          </a:xfrm>
          <a:custGeom>
            <a:avLst/>
            <a:gdLst/>
            <a:ahLst/>
            <a:cxnLst/>
            <a:rect l="l" t="t" r="r" b="b"/>
            <a:pathLst>
              <a:path w="3576497" h="3576497">
                <a:moveTo>
                  <a:pt x="0" y="0"/>
                </a:moveTo>
                <a:lnTo>
                  <a:pt x="3576497" y="0"/>
                </a:lnTo>
                <a:lnTo>
                  <a:pt x="3576497" y="3576497"/>
                </a:lnTo>
                <a:lnTo>
                  <a:pt x="0" y="3576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492391" y="2226928"/>
            <a:ext cx="6393164" cy="4691088"/>
          </a:xfrm>
          <a:custGeom>
            <a:avLst/>
            <a:gdLst/>
            <a:ahLst/>
            <a:cxnLst/>
            <a:rect l="l" t="t" r="r" b="b"/>
            <a:pathLst>
              <a:path w="6393164" h="4691088">
                <a:moveTo>
                  <a:pt x="0" y="0"/>
                </a:moveTo>
                <a:lnTo>
                  <a:pt x="6393164" y="0"/>
                </a:lnTo>
                <a:lnTo>
                  <a:pt x="6393164" y="4691088"/>
                </a:lnTo>
                <a:lnTo>
                  <a:pt x="0" y="4691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687090" y="613659"/>
            <a:ext cx="6451015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eague Spartan"/>
              </a:rPr>
              <a:t>OUR MANAGEMENT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735979" y="6188765"/>
            <a:ext cx="6913821" cy="3266930"/>
            <a:chOff x="-9655" y="-47625"/>
            <a:chExt cx="1820924" cy="860425"/>
          </a:xfrm>
        </p:grpSpPr>
        <p:sp>
          <p:nvSpPr>
            <p:cNvPr id="9" name="Freeform 9"/>
            <p:cNvSpPr/>
            <p:nvPr/>
          </p:nvSpPr>
          <p:spPr>
            <a:xfrm>
              <a:off x="-9655" y="228655"/>
              <a:ext cx="1820924" cy="355803"/>
            </a:xfrm>
            <a:custGeom>
              <a:avLst/>
              <a:gdLst/>
              <a:ahLst/>
              <a:cxnLst/>
              <a:rect l="l" t="t" r="r" b="b"/>
              <a:pathLst>
                <a:path w="1820924" h="355803">
                  <a:moveTo>
                    <a:pt x="57108" y="0"/>
                  </a:moveTo>
                  <a:lnTo>
                    <a:pt x="1763816" y="0"/>
                  </a:lnTo>
                  <a:cubicBezTo>
                    <a:pt x="1795356" y="0"/>
                    <a:pt x="1820924" y="25568"/>
                    <a:pt x="1820924" y="57108"/>
                  </a:cubicBezTo>
                  <a:lnTo>
                    <a:pt x="1820924" y="298695"/>
                  </a:lnTo>
                  <a:cubicBezTo>
                    <a:pt x="1820924" y="330235"/>
                    <a:pt x="1795356" y="355803"/>
                    <a:pt x="1763816" y="355803"/>
                  </a:cubicBezTo>
                  <a:lnTo>
                    <a:pt x="57108" y="355803"/>
                  </a:lnTo>
                  <a:cubicBezTo>
                    <a:pt x="25568" y="355803"/>
                    <a:pt x="0" y="330235"/>
                    <a:pt x="0" y="298695"/>
                  </a:cubicBezTo>
                  <a:lnTo>
                    <a:pt x="0" y="57108"/>
                  </a:lnTo>
                  <a:cubicBezTo>
                    <a:pt x="0" y="25568"/>
                    <a:pt x="25568" y="0"/>
                    <a:pt x="57108" y="0"/>
                  </a:cubicBezTo>
                  <a:close/>
                </a:path>
              </a:pathLst>
            </a:custGeom>
            <a:solidFill>
              <a:srgbClr val="FFD69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33653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>
                  <a:solidFill>
                    <a:srgbClr val="000000"/>
                  </a:solidFill>
                  <a:latin typeface="League Spartan"/>
                </a:rPr>
                <a:t>CHAIRMAN OF BOARD OF TRUSTEES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dirty="0">
                  <a:solidFill>
                    <a:srgbClr val="000000"/>
                  </a:solidFill>
                  <a:latin typeface="League Spartan"/>
                </a:rPr>
                <a:t>His Eminence Oswald Cardinal Gracias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51129" y="3014368"/>
            <a:ext cx="3936705" cy="3266928"/>
            <a:chOff x="17282" y="-154359"/>
            <a:chExt cx="1036828" cy="860425"/>
          </a:xfrm>
        </p:grpSpPr>
        <p:sp>
          <p:nvSpPr>
            <p:cNvPr id="12" name="Freeform 12"/>
            <p:cNvSpPr/>
            <p:nvPr/>
          </p:nvSpPr>
          <p:spPr>
            <a:xfrm>
              <a:off x="17282" y="70500"/>
              <a:ext cx="1036828" cy="410708"/>
            </a:xfrm>
            <a:custGeom>
              <a:avLst/>
              <a:gdLst/>
              <a:ahLst/>
              <a:cxnLst/>
              <a:rect l="l" t="t" r="r" b="b"/>
              <a:pathLst>
                <a:path w="1036828" h="410708">
                  <a:moveTo>
                    <a:pt x="100297" y="0"/>
                  </a:moveTo>
                  <a:lnTo>
                    <a:pt x="936531" y="0"/>
                  </a:lnTo>
                  <a:cubicBezTo>
                    <a:pt x="963131" y="0"/>
                    <a:pt x="988642" y="10567"/>
                    <a:pt x="1007451" y="29376"/>
                  </a:cubicBezTo>
                  <a:cubicBezTo>
                    <a:pt x="1026261" y="48185"/>
                    <a:pt x="1036828" y="73696"/>
                    <a:pt x="1036828" y="100297"/>
                  </a:cubicBezTo>
                  <a:lnTo>
                    <a:pt x="1036828" y="310412"/>
                  </a:lnTo>
                  <a:cubicBezTo>
                    <a:pt x="1036828" y="337012"/>
                    <a:pt x="1026261" y="362523"/>
                    <a:pt x="1007451" y="381332"/>
                  </a:cubicBezTo>
                  <a:cubicBezTo>
                    <a:pt x="988642" y="400141"/>
                    <a:pt x="963131" y="410708"/>
                    <a:pt x="936531" y="410708"/>
                  </a:cubicBezTo>
                  <a:lnTo>
                    <a:pt x="100297" y="410708"/>
                  </a:lnTo>
                  <a:cubicBezTo>
                    <a:pt x="73696" y="410708"/>
                    <a:pt x="48185" y="400141"/>
                    <a:pt x="29376" y="381332"/>
                  </a:cubicBezTo>
                  <a:cubicBezTo>
                    <a:pt x="10567" y="362523"/>
                    <a:pt x="0" y="337012"/>
                    <a:pt x="0" y="310412"/>
                  </a:cubicBezTo>
                  <a:lnTo>
                    <a:pt x="0" y="100297"/>
                  </a:lnTo>
                  <a:cubicBezTo>
                    <a:pt x="0" y="73696"/>
                    <a:pt x="10567" y="48185"/>
                    <a:pt x="29376" y="29376"/>
                  </a:cubicBezTo>
                  <a:cubicBezTo>
                    <a:pt x="48185" y="10567"/>
                    <a:pt x="73696" y="0"/>
                    <a:pt x="100297" y="0"/>
                  </a:cubicBezTo>
                  <a:close/>
                </a:path>
              </a:pathLst>
            </a:custGeom>
            <a:solidFill>
              <a:srgbClr val="FFD69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1568" y="-154359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League Spartan"/>
                </a:rPr>
                <a:t>Advocate Joaquim Reis</a:t>
              </a:r>
            </a:p>
            <a:p>
              <a:pPr algn="ctr">
                <a:lnSpc>
                  <a:spcPts val="3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League Spartan"/>
                </a:rPr>
                <a:t>Trustee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784007" y="7822233"/>
            <a:ext cx="3959293" cy="3266928"/>
            <a:chOff x="35708" y="-221555"/>
            <a:chExt cx="1042777" cy="860425"/>
          </a:xfrm>
        </p:grpSpPr>
        <p:sp>
          <p:nvSpPr>
            <p:cNvPr id="18" name="Freeform 18"/>
            <p:cNvSpPr/>
            <p:nvPr/>
          </p:nvSpPr>
          <p:spPr>
            <a:xfrm>
              <a:off x="35708" y="3303"/>
              <a:ext cx="1042777" cy="410708"/>
            </a:xfrm>
            <a:custGeom>
              <a:avLst/>
              <a:gdLst/>
              <a:ahLst/>
              <a:cxnLst/>
              <a:rect l="l" t="t" r="r" b="b"/>
              <a:pathLst>
                <a:path w="1042777" h="410708">
                  <a:moveTo>
                    <a:pt x="99724" y="0"/>
                  </a:moveTo>
                  <a:lnTo>
                    <a:pt x="943052" y="0"/>
                  </a:lnTo>
                  <a:cubicBezTo>
                    <a:pt x="969501" y="0"/>
                    <a:pt x="994866" y="10507"/>
                    <a:pt x="1013568" y="29209"/>
                  </a:cubicBezTo>
                  <a:cubicBezTo>
                    <a:pt x="1032270" y="47911"/>
                    <a:pt x="1042777" y="73276"/>
                    <a:pt x="1042777" y="99724"/>
                  </a:cubicBezTo>
                  <a:lnTo>
                    <a:pt x="1042777" y="310984"/>
                  </a:lnTo>
                  <a:cubicBezTo>
                    <a:pt x="1042777" y="366060"/>
                    <a:pt x="998129" y="410708"/>
                    <a:pt x="943052" y="410708"/>
                  </a:cubicBezTo>
                  <a:lnTo>
                    <a:pt x="99724" y="410708"/>
                  </a:lnTo>
                  <a:cubicBezTo>
                    <a:pt x="44648" y="410708"/>
                    <a:pt x="0" y="366060"/>
                    <a:pt x="0" y="310984"/>
                  </a:cubicBezTo>
                  <a:lnTo>
                    <a:pt x="0" y="99724"/>
                  </a:lnTo>
                  <a:cubicBezTo>
                    <a:pt x="0" y="73276"/>
                    <a:pt x="10507" y="47911"/>
                    <a:pt x="29209" y="29209"/>
                  </a:cubicBezTo>
                  <a:cubicBezTo>
                    <a:pt x="47911" y="10507"/>
                    <a:pt x="73276" y="0"/>
                    <a:pt x="99724" y="0"/>
                  </a:cubicBezTo>
                  <a:close/>
                </a:path>
              </a:pathLst>
            </a:custGeom>
            <a:solidFill>
              <a:srgbClr val="FFD69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3783" y="-22155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League Spartan"/>
                </a:rPr>
                <a:t>Rev. Fr. Clarence Fonseca</a:t>
              </a:r>
            </a:p>
            <a:p>
              <a:pPr algn="ctr">
                <a:lnSpc>
                  <a:spcPts val="3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League Spartan"/>
                </a:rPr>
                <a:t>Managing Trustee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9257" y="4250267"/>
            <a:ext cx="4958042" cy="3266928"/>
            <a:chOff x="-180355" y="-1194255"/>
            <a:chExt cx="1091634" cy="860425"/>
          </a:xfrm>
        </p:grpSpPr>
        <p:sp>
          <p:nvSpPr>
            <p:cNvPr id="21" name="Freeform 21"/>
            <p:cNvSpPr/>
            <p:nvPr/>
          </p:nvSpPr>
          <p:spPr>
            <a:xfrm>
              <a:off x="-180355" y="-959000"/>
              <a:ext cx="1091634" cy="307252"/>
            </a:xfrm>
            <a:custGeom>
              <a:avLst/>
              <a:gdLst/>
              <a:ahLst/>
              <a:cxnLst/>
              <a:rect l="l" t="t" r="r" b="b"/>
              <a:pathLst>
                <a:path w="1091634" h="307252">
                  <a:moveTo>
                    <a:pt x="95261" y="0"/>
                  </a:moveTo>
                  <a:lnTo>
                    <a:pt x="996373" y="0"/>
                  </a:lnTo>
                  <a:cubicBezTo>
                    <a:pt x="1021638" y="0"/>
                    <a:pt x="1045868" y="10036"/>
                    <a:pt x="1063733" y="27901"/>
                  </a:cubicBezTo>
                  <a:cubicBezTo>
                    <a:pt x="1081598" y="45766"/>
                    <a:pt x="1091634" y="69996"/>
                    <a:pt x="1091634" y="95261"/>
                  </a:cubicBezTo>
                  <a:lnTo>
                    <a:pt x="1091634" y="211991"/>
                  </a:lnTo>
                  <a:cubicBezTo>
                    <a:pt x="1091634" y="237256"/>
                    <a:pt x="1081598" y="261486"/>
                    <a:pt x="1063733" y="279351"/>
                  </a:cubicBezTo>
                  <a:cubicBezTo>
                    <a:pt x="1045868" y="297216"/>
                    <a:pt x="1021638" y="307252"/>
                    <a:pt x="996373" y="307252"/>
                  </a:cubicBezTo>
                  <a:lnTo>
                    <a:pt x="95261" y="307252"/>
                  </a:lnTo>
                  <a:cubicBezTo>
                    <a:pt x="69996" y="307252"/>
                    <a:pt x="45766" y="297216"/>
                    <a:pt x="27901" y="279351"/>
                  </a:cubicBezTo>
                  <a:cubicBezTo>
                    <a:pt x="10036" y="261486"/>
                    <a:pt x="0" y="237256"/>
                    <a:pt x="0" y="211991"/>
                  </a:cubicBezTo>
                  <a:lnTo>
                    <a:pt x="0" y="95261"/>
                  </a:lnTo>
                  <a:cubicBezTo>
                    <a:pt x="0" y="69996"/>
                    <a:pt x="10036" y="45766"/>
                    <a:pt x="27901" y="27901"/>
                  </a:cubicBezTo>
                  <a:cubicBezTo>
                    <a:pt x="45766" y="10036"/>
                    <a:pt x="69996" y="0"/>
                    <a:pt x="95261" y="0"/>
                  </a:cubicBezTo>
                  <a:close/>
                </a:path>
              </a:pathLst>
            </a:custGeom>
            <a:solidFill>
              <a:srgbClr val="FFD69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-88979" y="-119425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League Spartan"/>
                </a:rPr>
                <a:t>Rev. Fr. </a:t>
              </a:r>
              <a:r>
                <a:rPr lang="en-US" sz="2000" dirty="0" err="1">
                  <a:solidFill>
                    <a:srgbClr val="000000"/>
                  </a:solidFill>
                  <a:latin typeface="League Spartan"/>
                </a:rPr>
                <a:t>Aniceto</a:t>
              </a:r>
              <a:r>
                <a:rPr lang="en-US" sz="2000" dirty="0">
                  <a:solidFill>
                    <a:srgbClr val="000000"/>
                  </a:solidFill>
                  <a:latin typeface="League Spartan"/>
                </a:rPr>
                <a:t> Pereira</a:t>
              </a:r>
            </a:p>
            <a:p>
              <a:pPr algn="ctr">
                <a:lnSpc>
                  <a:spcPts val="364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League Spartan"/>
                </a:rPr>
                <a:t>Trustee (Acting Rector)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0" y="9775446"/>
            <a:ext cx="112014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65" r="6665" b="121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346574" y="1498736"/>
            <a:ext cx="9767690" cy="2652817"/>
            <a:chOff x="0" y="0"/>
            <a:chExt cx="2572560" cy="6986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72560" cy="698684"/>
            </a:xfrm>
            <a:custGeom>
              <a:avLst/>
              <a:gdLst/>
              <a:ahLst/>
              <a:cxnLst/>
              <a:rect l="l" t="t" r="r" b="b"/>
              <a:pathLst>
                <a:path w="2572560" h="698684">
                  <a:moveTo>
                    <a:pt x="0" y="0"/>
                  </a:moveTo>
                  <a:lnTo>
                    <a:pt x="2572560" y="0"/>
                  </a:lnTo>
                  <a:lnTo>
                    <a:pt x="2572560" y="698684"/>
                  </a:lnTo>
                  <a:lnTo>
                    <a:pt x="0" y="698684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9683" y="2049358"/>
            <a:ext cx="8748060" cy="126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8"/>
              </a:lnSpc>
            </a:pPr>
            <a:r>
              <a:rPr lang="en-US" sz="5029">
                <a:solidFill>
                  <a:srgbClr val="FFF4E3"/>
                </a:solidFill>
                <a:latin typeface="League Spartan"/>
              </a:rPr>
              <a:t>OUR PRINCIPAL</a:t>
            </a:r>
          </a:p>
          <a:p>
            <a:pPr>
              <a:lnSpc>
                <a:spcPts val="4828"/>
              </a:lnSpc>
            </a:pPr>
            <a:endParaRPr lang="en-US" sz="5029">
              <a:solidFill>
                <a:srgbClr val="FFF4E3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0060" y="2956297"/>
            <a:ext cx="5015055" cy="119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5"/>
              </a:lnSpc>
            </a:pPr>
            <a:r>
              <a:rPr lang="en-US" sz="3276">
                <a:solidFill>
                  <a:srgbClr val="FFF4E3"/>
                </a:solidFill>
                <a:latin typeface="Alegreya"/>
              </a:rPr>
              <a:t>PROF. (DR). MARIE B. FERNANDES</a:t>
            </a:r>
          </a:p>
          <a:p>
            <a:pPr>
              <a:lnSpc>
                <a:spcPts val="3145"/>
              </a:lnSpc>
            </a:pPr>
            <a:endParaRPr lang="en-US" sz="3276">
              <a:solidFill>
                <a:srgbClr val="FFF4E3"/>
              </a:solidFill>
              <a:latin typeface="Alegrey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53800" y="9444910"/>
            <a:ext cx="6553200" cy="803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bg1">
                    <a:alpha val="34902"/>
                  </a:schemeClr>
                </a:solidFill>
                <a:latin typeface="Canva Sans 1 Bold"/>
              </a:rPr>
              <a:t>St</a:t>
            </a: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</a:t>
            </a:r>
            <a:r>
              <a:rPr lang="en-US" sz="2292" b="1" dirty="0">
                <a:solidFill>
                  <a:schemeClr val="bg1">
                    <a:alpha val="34902"/>
                  </a:schemeClr>
                </a:solidFill>
                <a:latin typeface="Canva Sans 1 Bold"/>
              </a:rPr>
              <a:t>Andrew's College of Arts, Science , and Commerce Orientation 2023-2024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3573" y="-297751"/>
            <a:ext cx="20522341" cy="10630870"/>
            <a:chOff x="0" y="0"/>
            <a:chExt cx="5405061" cy="279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5061" cy="2799900"/>
            </a:xfrm>
            <a:custGeom>
              <a:avLst/>
              <a:gdLst/>
              <a:ahLst/>
              <a:cxnLst/>
              <a:rect l="l" t="t" r="r" b="b"/>
              <a:pathLst>
                <a:path w="5405061" h="2799900">
                  <a:moveTo>
                    <a:pt x="0" y="0"/>
                  </a:moveTo>
                  <a:lnTo>
                    <a:pt x="5405061" y="0"/>
                  </a:lnTo>
                  <a:lnTo>
                    <a:pt x="5405061" y="2799900"/>
                  </a:lnTo>
                  <a:lnTo>
                    <a:pt x="0" y="279990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93664" y="2405072"/>
            <a:ext cx="3640762" cy="5398126"/>
          </a:xfrm>
          <a:custGeom>
            <a:avLst/>
            <a:gdLst/>
            <a:ahLst/>
            <a:cxnLst/>
            <a:rect l="l" t="t" r="r" b="b"/>
            <a:pathLst>
              <a:path w="3640762" h="5398126">
                <a:moveTo>
                  <a:pt x="0" y="0"/>
                </a:moveTo>
                <a:lnTo>
                  <a:pt x="3640763" y="0"/>
                </a:lnTo>
                <a:lnTo>
                  <a:pt x="3640763" y="5398126"/>
                </a:lnTo>
                <a:lnTo>
                  <a:pt x="0" y="5398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76" r="-38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559886" y="2668013"/>
            <a:ext cx="3631888" cy="5398126"/>
          </a:xfrm>
          <a:custGeom>
            <a:avLst/>
            <a:gdLst/>
            <a:ahLst/>
            <a:cxnLst/>
            <a:rect l="l" t="t" r="r" b="b"/>
            <a:pathLst>
              <a:path w="3631888" h="5398126">
                <a:moveTo>
                  <a:pt x="0" y="0"/>
                </a:moveTo>
                <a:lnTo>
                  <a:pt x="3631888" y="0"/>
                </a:lnTo>
                <a:lnTo>
                  <a:pt x="3631888" y="5398126"/>
                </a:lnTo>
                <a:lnTo>
                  <a:pt x="0" y="5398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10" t="-4589" r="-10929" b="-91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2029389" y="7030030"/>
            <a:ext cx="5999254" cy="2272036"/>
            <a:chOff x="-133972" y="-345836"/>
            <a:chExt cx="1477415" cy="468414"/>
          </a:xfrm>
        </p:grpSpPr>
        <p:sp>
          <p:nvSpPr>
            <p:cNvPr id="8" name="Freeform 8"/>
            <p:cNvSpPr/>
            <p:nvPr/>
          </p:nvSpPr>
          <p:spPr>
            <a:xfrm>
              <a:off x="-133972" y="-345836"/>
              <a:ext cx="1477415" cy="468414"/>
            </a:xfrm>
            <a:custGeom>
              <a:avLst/>
              <a:gdLst/>
              <a:ahLst/>
              <a:cxnLst/>
              <a:rect l="l" t="t" r="r" b="b"/>
              <a:pathLst>
                <a:path w="1477415" h="468414">
                  <a:moveTo>
                    <a:pt x="70387" y="0"/>
                  </a:moveTo>
                  <a:lnTo>
                    <a:pt x="1407029" y="0"/>
                  </a:lnTo>
                  <a:cubicBezTo>
                    <a:pt x="1445902" y="0"/>
                    <a:pt x="1477415" y="31513"/>
                    <a:pt x="1477415" y="70387"/>
                  </a:cubicBezTo>
                  <a:lnTo>
                    <a:pt x="1477415" y="398027"/>
                  </a:lnTo>
                  <a:cubicBezTo>
                    <a:pt x="1477415" y="436901"/>
                    <a:pt x="1445902" y="468414"/>
                    <a:pt x="1407029" y="468414"/>
                  </a:cubicBezTo>
                  <a:lnTo>
                    <a:pt x="70387" y="468414"/>
                  </a:lnTo>
                  <a:cubicBezTo>
                    <a:pt x="51719" y="468414"/>
                    <a:pt x="33816" y="460998"/>
                    <a:pt x="20616" y="447798"/>
                  </a:cubicBezTo>
                  <a:cubicBezTo>
                    <a:pt x="7416" y="434598"/>
                    <a:pt x="0" y="416695"/>
                    <a:pt x="0" y="398027"/>
                  </a:cubicBezTo>
                  <a:lnTo>
                    <a:pt x="0" y="70387"/>
                  </a:lnTo>
                  <a:cubicBezTo>
                    <a:pt x="0" y="31513"/>
                    <a:pt x="31513" y="0"/>
                    <a:pt x="70387" y="0"/>
                  </a:cubicBezTo>
                  <a:close/>
                </a:path>
              </a:pathLst>
            </a:custGeom>
            <a:solidFill>
              <a:srgbClr val="990F0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760"/>
              <a:ext cx="1180201" cy="28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FF4E3"/>
                  </a:solidFill>
                  <a:latin typeface="Alegreya"/>
                </a:rPr>
                <a:t>DR. SUSAN LOBO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FF4E3"/>
                  </a:solidFill>
                  <a:latin typeface="Alegreya"/>
                </a:rPr>
                <a:t>VICE PRINCIPAL- AIDED SECTION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67351" y="1152525"/>
            <a:ext cx="7953298" cy="131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0"/>
              </a:lnSpc>
            </a:pPr>
            <a:r>
              <a:rPr lang="en-US" sz="5260">
                <a:solidFill>
                  <a:srgbClr val="DE0F3F"/>
                </a:solidFill>
                <a:latin typeface="League Spartan"/>
              </a:rPr>
              <a:t>OUR VICE PRINCIPALS</a:t>
            </a:r>
          </a:p>
          <a:p>
            <a:pPr>
              <a:lnSpc>
                <a:spcPts val="5050"/>
              </a:lnSpc>
            </a:pPr>
            <a:endParaRPr lang="en-US" sz="5260">
              <a:solidFill>
                <a:srgbClr val="DE0F3F"/>
              </a:solidFill>
              <a:latin typeface="League Spartan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496654" y="7030030"/>
            <a:ext cx="6724546" cy="3303089"/>
            <a:chOff x="0" y="-57150"/>
            <a:chExt cx="1477415" cy="869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7415" cy="468414"/>
            </a:xfrm>
            <a:custGeom>
              <a:avLst/>
              <a:gdLst/>
              <a:ahLst/>
              <a:cxnLst/>
              <a:rect l="l" t="t" r="r" b="b"/>
              <a:pathLst>
                <a:path w="1477415" h="468414">
                  <a:moveTo>
                    <a:pt x="70387" y="0"/>
                  </a:moveTo>
                  <a:lnTo>
                    <a:pt x="1407029" y="0"/>
                  </a:lnTo>
                  <a:cubicBezTo>
                    <a:pt x="1445902" y="0"/>
                    <a:pt x="1477415" y="31513"/>
                    <a:pt x="1477415" y="70387"/>
                  </a:cubicBezTo>
                  <a:lnTo>
                    <a:pt x="1477415" y="398027"/>
                  </a:lnTo>
                  <a:cubicBezTo>
                    <a:pt x="1477415" y="436901"/>
                    <a:pt x="1445902" y="468414"/>
                    <a:pt x="1407029" y="468414"/>
                  </a:cubicBezTo>
                  <a:lnTo>
                    <a:pt x="70387" y="468414"/>
                  </a:lnTo>
                  <a:cubicBezTo>
                    <a:pt x="51719" y="468414"/>
                    <a:pt x="33816" y="460998"/>
                    <a:pt x="20616" y="447798"/>
                  </a:cubicBezTo>
                  <a:cubicBezTo>
                    <a:pt x="7416" y="434598"/>
                    <a:pt x="0" y="416695"/>
                    <a:pt x="0" y="398027"/>
                  </a:cubicBezTo>
                  <a:lnTo>
                    <a:pt x="0" y="70387"/>
                  </a:lnTo>
                  <a:cubicBezTo>
                    <a:pt x="0" y="31513"/>
                    <a:pt x="31513" y="0"/>
                    <a:pt x="70387" y="0"/>
                  </a:cubicBezTo>
                  <a:close/>
                </a:path>
              </a:pathLst>
            </a:custGeom>
            <a:solidFill>
              <a:srgbClr val="990F0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36259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FF4E3"/>
                  </a:solidFill>
                  <a:latin typeface="Alegreya"/>
                </a:rPr>
                <a:t>DR. SHARON GOSALVES-DURHAM</a:t>
              </a:r>
            </a:p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FFF4E3"/>
                  </a:solidFill>
                  <a:latin typeface="Alegreya"/>
                </a:rPr>
                <a:t>VICE PRINCIPAL-SFC</a:t>
              </a:r>
            </a:p>
            <a:p>
              <a:pPr algn="ctr">
                <a:lnSpc>
                  <a:spcPts val="4200"/>
                </a:lnSpc>
              </a:pPr>
              <a:endParaRPr lang="en-US" sz="3000" dirty="0">
                <a:solidFill>
                  <a:srgbClr val="FFF4E3"/>
                </a:solidFill>
                <a:latin typeface="Alegreya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929109" y="9529129"/>
            <a:ext cx="8363535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St.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60886"/>
            <a:ext cx="16799381" cy="9390181"/>
          </a:xfrm>
          <a:custGeom>
            <a:avLst/>
            <a:gdLst/>
            <a:ahLst/>
            <a:cxnLst/>
            <a:rect l="l" t="t" r="r" b="b"/>
            <a:pathLst>
              <a:path w="16799381" h="9390181">
                <a:moveTo>
                  <a:pt x="0" y="0"/>
                </a:moveTo>
                <a:lnTo>
                  <a:pt x="16799381" y="0"/>
                </a:lnTo>
                <a:lnTo>
                  <a:pt x="16799381" y="9390181"/>
                </a:lnTo>
                <a:lnTo>
                  <a:pt x="0" y="9390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14" r="-1855" b="-931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4735" y="2206231"/>
            <a:ext cx="6084182" cy="7381795"/>
            <a:chOff x="0" y="0"/>
            <a:chExt cx="1602418" cy="1944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418" cy="1944176"/>
            </a:xfrm>
            <a:custGeom>
              <a:avLst/>
              <a:gdLst/>
              <a:ahLst/>
              <a:cxnLst/>
              <a:rect l="l" t="t" r="r" b="b"/>
              <a:pathLst>
                <a:path w="1602418" h="1944176">
                  <a:moveTo>
                    <a:pt x="0" y="0"/>
                  </a:moveTo>
                  <a:lnTo>
                    <a:pt x="1602418" y="0"/>
                  </a:lnTo>
                  <a:lnTo>
                    <a:pt x="1602418" y="1944176"/>
                  </a:lnTo>
                  <a:lnTo>
                    <a:pt x="0" y="1944176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67463" y="2456289"/>
            <a:ext cx="5698725" cy="6928951"/>
          </a:xfrm>
          <a:custGeom>
            <a:avLst/>
            <a:gdLst/>
            <a:ahLst/>
            <a:cxnLst/>
            <a:rect l="l" t="t" r="r" b="b"/>
            <a:pathLst>
              <a:path w="5698725" h="6928951">
                <a:moveTo>
                  <a:pt x="0" y="0"/>
                </a:moveTo>
                <a:lnTo>
                  <a:pt x="5698725" y="0"/>
                </a:lnTo>
                <a:lnTo>
                  <a:pt x="5698725" y="6928951"/>
                </a:lnTo>
                <a:lnTo>
                  <a:pt x="0" y="6928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816826" y="543877"/>
            <a:ext cx="8654348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9000">
                <a:solidFill>
                  <a:srgbClr val="BB4B4B"/>
                </a:solidFill>
                <a:latin typeface="League Spartan"/>
              </a:rPr>
              <a:t>RECOGNITION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35515" y="1797846"/>
            <a:ext cx="7691317" cy="5240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2"/>
              </a:lnSpc>
              <a:spcBef>
                <a:spcPct val="0"/>
              </a:spcBef>
            </a:pPr>
            <a:r>
              <a:rPr lang="en-US" sz="5944" dirty="0">
                <a:solidFill>
                  <a:srgbClr val="000000"/>
                </a:solidFill>
                <a:latin typeface="Arimo"/>
              </a:rPr>
              <a:t>In the fourth cycle of NAAC accreditation, </a:t>
            </a:r>
          </a:p>
          <a:p>
            <a:pPr algn="ctr">
              <a:lnSpc>
                <a:spcPts val="8322"/>
              </a:lnSpc>
              <a:spcBef>
                <a:spcPct val="0"/>
              </a:spcBef>
            </a:pPr>
            <a:r>
              <a:rPr lang="en-US" sz="5944" dirty="0">
                <a:solidFill>
                  <a:srgbClr val="000000"/>
                </a:solidFill>
                <a:latin typeface="Arimo"/>
              </a:rPr>
              <a:t>St. Andrew's College was awarded 3.35 CGPA </a:t>
            </a:r>
            <a:r>
              <a:rPr lang="en-US" sz="5944" dirty="0">
                <a:solidFill>
                  <a:srgbClr val="DE0F3F"/>
                </a:solidFill>
                <a:latin typeface="Arimo"/>
              </a:rPr>
              <a:t>A+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34600" y="9385240"/>
            <a:ext cx="7666188" cy="803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956" y="0"/>
            <a:ext cx="17333014" cy="9856511"/>
          </a:xfrm>
          <a:custGeom>
            <a:avLst/>
            <a:gdLst/>
            <a:ahLst/>
            <a:cxnLst/>
            <a:rect l="l" t="t" r="r" b="b"/>
            <a:pathLst>
              <a:path w="17333014" h="9856511">
                <a:moveTo>
                  <a:pt x="0" y="0"/>
                </a:moveTo>
                <a:lnTo>
                  <a:pt x="17333014" y="0"/>
                </a:lnTo>
                <a:lnTo>
                  <a:pt x="17333014" y="9856511"/>
                </a:lnTo>
                <a:lnTo>
                  <a:pt x="0" y="9856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45" t="-3989" b="-1955"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171935"/>
            <a:ext cx="20522341" cy="10630870"/>
            <a:chOff x="0" y="0"/>
            <a:chExt cx="5405061" cy="279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5061" cy="2799900"/>
            </a:xfrm>
            <a:custGeom>
              <a:avLst/>
              <a:gdLst/>
              <a:ahLst/>
              <a:cxnLst/>
              <a:rect l="l" t="t" r="r" b="b"/>
              <a:pathLst>
                <a:path w="5405061" h="2799900">
                  <a:moveTo>
                    <a:pt x="0" y="0"/>
                  </a:moveTo>
                  <a:lnTo>
                    <a:pt x="5405061" y="0"/>
                  </a:lnTo>
                  <a:lnTo>
                    <a:pt x="5405061" y="2799900"/>
                  </a:lnTo>
                  <a:lnTo>
                    <a:pt x="0" y="279990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3401" y="7782224"/>
            <a:ext cx="4792374" cy="13924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F4E3"/>
              </a:solidFill>
              <a:latin typeface="Alegrey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457593" y="9947625"/>
            <a:ext cx="13425909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St. Andrew's College of Arts, Science, and Commerce Orientation 2024-2025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77ED2-DE7A-E3D8-A94E-3645FD0C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18849"/>
            <a:ext cx="17602200" cy="7924273"/>
          </a:xfrm>
        </p:spPr>
        <p:txBody>
          <a:bodyPr>
            <a:normAutofit fontScale="47500" lnSpcReduction="20000"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Multidisciplinary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4</a:t>
            </a:r>
            <a:r>
              <a:rPr lang="en-IN" altLang="en-US" sz="44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years Honours and Honours with Research Degree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22 Credits per semester 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Multiple Entry and Exit 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Credits for all student activities:-curricular, extra-curricular and co-curricular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Students can earn credits from multiple institutions to aid navigation across institutions through adoption of ACADEMIC BANK OF CREDITS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Vocational and Skill Courses now integrated into the main stream:- Skill enhancement through VSEC is related to the Major subject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Opening of Indian Knowledge System (IKS) Courses- a defining feature of NEP 2020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  Inclusion of Value-based dimension:-Universal human values for global citizenship. 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  Promotion of Indian Languages:-Communication skills in English for personal growth, learning cultural moorings of our country,  study materials in local languages</a:t>
            </a:r>
            <a:endParaRPr lang="en-US" sz="44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539C1-4747-E421-D24E-C58A54FECBEF}"/>
              </a:ext>
            </a:extLst>
          </p:cNvPr>
          <p:cNvSpPr txBox="1"/>
          <p:nvPr/>
        </p:nvSpPr>
        <p:spPr>
          <a:xfrm>
            <a:off x="533400" y="543877"/>
            <a:ext cx="17068800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BB4B4B"/>
                </a:solidFill>
                <a:latin typeface="League Spartan"/>
              </a:rPr>
              <a:t>DISTINCTIVE FEATURES OF NEP</a:t>
            </a:r>
          </a:p>
        </p:txBody>
      </p:sp>
    </p:spTree>
    <p:extLst>
      <p:ext uri="{BB962C8B-B14F-4D97-AF65-F5344CB8AC3E}">
        <p14:creationId xmlns:p14="http://schemas.microsoft.com/office/powerpoint/2010/main" val="31628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171935"/>
            <a:ext cx="20522341" cy="10630870"/>
            <a:chOff x="0" y="0"/>
            <a:chExt cx="5405061" cy="279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5061" cy="2799900"/>
            </a:xfrm>
            <a:custGeom>
              <a:avLst/>
              <a:gdLst/>
              <a:ahLst/>
              <a:cxnLst/>
              <a:rect l="l" t="t" r="r" b="b"/>
              <a:pathLst>
                <a:path w="5405061" h="2799900">
                  <a:moveTo>
                    <a:pt x="0" y="0"/>
                  </a:moveTo>
                  <a:lnTo>
                    <a:pt x="5405061" y="0"/>
                  </a:lnTo>
                  <a:lnTo>
                    <a:pt x="5405061" y="2799900"/>
                  </a:lnTo>
                  <a:lnTo>
                    <a:pt x="0" y="279990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3401" y="7782224"/>
            <a:ext cx="4792374" cy="13924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F4E3"/>
              </a:solidFill>
              <a:latin typeface="Alegrey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457593" y="9947625"/>
            <a:ext cx="13425909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St. Andrew's College of Arts, Science, and Commerce Orientation 2024-2025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77ED2-DE7A-E3D8-A94E-3645FD0C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18849"/>
            <a:ext cx="17602200" cy="7924273"/>
          </a:xfrm>
        </p:spPr>
        <p:txBody>
          <a:bodyPr>
            <a:normAutofit fontScale="47500" lnSpcReduction="20000"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Multidisciplinary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4</a:t>
            </a:r>
            <a:r>
              <a:rPr lang="en-IN" altLang="en-US" sz="44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years Honours and Honours with Research Degree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22 Credits per semester 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Multiple Entry and Exit 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Credits for all student activities:-curricular, extra-curricular and co-curricular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Students can earn credits from multiple institutions to aid navigation across institutions through adoption of ACADEMIC BANK OF CREDITS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Vocational and Skill Courses now integrated into the main stream:- Skill enhancement through VSEC is related to the Major subject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Opening of Indian Knowledge System (IKS) Courses- a defining feature of NEP 2020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  Inclusion of Value-based dimension:-Universal human values for global citizenship. 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altLang="en-US" sz="4400" b="1" dirty="0">
                <a:solidFill>
                  <a:schemeClr val="bg2"/>
                </a:solidFill>
                <a:latin typeface="Arial Rounded MT Bold" panose="020F0704030504030204" pitchFamily="34" charset="0"/>
                <a:cs typeface="Times New Roman" panose="02020603050405020304" pitchFamily="18" charset="0"/>
                <a:sym typeface="+mn-ea"/>
              </a:rPr>
              <a:t>  Promotion of Indian Languages:-Communication skills in English for personal growth, learning cultural moorings of our country,  study materials in local languages</a:t>
            </a:r>
            <a:endParaRPr lang="en-US" sz="44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539C1-4747-E421-D24E-C58A54FECBEF}"/>
              </a:ext>
            </a:extLst>
          </p:cNvPr>
          <p:cNvSpPr txBox="1"/>
          <p:nvPr/>
        </p:nvSpPr>
        <p:spPr>
          <a:xfrm>
            <a:off x="533400" y="543877"/>
            <a:ext cx="17068800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BB4B4B"/>
                </a:solidFill>
                <a:latin typeface="League Spartan"/>
              </a:rPr>
              <a:t>DISTINCTIVE FEATURES OF NEP</a:t>
            </a:r>
          </a:p>
        </p:txBody>
      </p:sp>
    </p:spTree>
    <p:extLst>
      <p:ext uri="{BB962C8B-B14F-4D97-AF65-F5344CB8AC3E}">
        <p14:creationId xmlns:p14="http://schemas.microsoft.com/office/powerpoint/2010/main" val="241094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BE58EA9E-53DA-B4AF-70F3-0CC5581A2638}"/>
              </a:ext>
            </a:extLst>
          </p:cNvPr>
          <p:cNvSpPr txBox="1"/>
          <p:nvPr/>
        </p:nvSpPr>
        <p:spPr>
          <a:xfrm>
            <a:off x="457199" y="190500"/>
            <a:ext cx="17068800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BB4B4B"/>
                </a:solidFill>
                <a:latin typeface="League Spartan"/>
              </a:rPr>
              <a:t>NEP STRUCTURE FOR F.Y. B.A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F8CFE45-F7F3-EAC3-04A8-FC0AEB7C4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828800"/>
            <a:ext cx="284480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627F8-6620-9742-434B-2E266A135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468891"/>
            <a:ext cx="16078200" cy="2057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E3F63-768C-0C4B-DBD5-F6C08443B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85900"/>
            <a:ext cx="15925801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8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852568"/>
            <a:ext cx="4057940" cy="2581865"/>
          </a:xfrm>
          <a:custGeom>
            <a:avLst/>
            <a:gdLst/>
            <a:ahLst/>
            <a:cxnLst/>
            <a:rect l="l" t="t" r="r" b="b"/>
            <a:pathLst>
              <a:path w="4057940" h="2581865">
                <a:moveTo>
                  <a:pt x="0" y="0"/>
                </a:moveTo>
                <a:lnTo>
                  <a:pt x="4057940" y="0"/>
                </a:lnTo>
                <a:lnTo>
                  <a:pt x="4057940" y="2581864"/>
                </a:lnTo>
                <a:lnTo>
                  <a:pt x="0" y="258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129748" y="1247775"/>
            <a:ext cx="10129552" cy="2460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23"/>
              </a:lnSpc>
            </a:pPr>
            <a:r>
              <a:rPr lang="en-US" sz="9711" dirty="0">
                <a:solidFill>
                  <a:srgbClr val="000000"/>
                </a:solidFill>
                <a:latin typeface="League Spartan"/>
              </a:rPr>
              <a:t>ORIENTATION </a:t>
            </a:r>
          </a:p>
          <a:p>
            <a:pPr>
              <a:lnSpc>
                <a:spcPts val="9323"/>
              </a:lnSpc>
            </a:pPr>
            <a:r>
              <a:rPr lang="en-US" sz="9711" dirty="0">
                <a:solidFill>
                  <a:srgbClr val="000000"/>
                </a:solidFill>
                <a:latin typeface="League Spartan"/>
              </a:rPr>
              <a:t> 2024-2025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9483010"/>
            <a:ext cx="7696200" cy="803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 and Commerce 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BE58EA9E-53DA-B4AF-70F3-0CC5581A2638}"/>
              </a:ext>
            </a:extLst>
          </p:cNvPr>
          <p:cNvSpPr txBox="1"/>
          <p:nvPr/>
        </p:nvSpPr>
        <p:spPr>
          <a:xfrm>
            <a:off x="457199" y="190500"/>
            <a:ext cx="17068800" cy="10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5400" dirty="0">
                <a:solidFill>
                  <a:srgbClr val="BB4B4B"/>
                </a:solidFill>
                <a:latin typeface="League Spartan"/>
              </a:rPr>
              <a:t>NEP STRUCTURE FOR F.Y. </a:t>
            </a:r>
            <a:r>
              <a:rPr lang="en-US" sz="5400" dirty="0" err="1">
                <a:solidFill>
                  <a:srgbClr val="BB4B4B"/>
                </a:solidFill>
                <a:latin typeface="League Spartan"/>
              </a:rPr>
              <a:t>B.Com</a:t>
            </a:r>
            <a:endParaRPr lang="en-US" sz="5400" dirty="0">
              <a:solidFill>
                <a:srgbClr val="BB4B4B"/>
              </a:solidFill>
              <a:latin typeface="League Spartan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F8CFE45-F7F3-EAC3-04A8-FC0AEB7C4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828800"/>
            <a:ext cx="284480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29535-E257-A320-83D8-A94615830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734300"/>
            <a:ext cx="17297400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59646-75CF-0FD8-1D33-88B9E8970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248482"/>
            <a:ext cx="17068800" cy="65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171935"/>
            <a:ext cx="20522341" cy="10630870"/>
            <a:chOff x="0" y="0"/>
            <a:chExt cx="5405061" cy="279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5061" cy="2799900"/>
            </a:xfrm>
            <a:custGeom>
              <a:avLst/>
              <a:gdLst/>
              <a:ahLst/>
              <a:cxnLst/>
              <a:rect l="l" t="t" r="r" b="b"/>
              <a:pathLst>
                <a:path w="5405061" h="2799900">
                  <a:moveTo>
                    <a:pt x="0" y="0"/>
                  </a:moveTo>
                  <a:lnTo>
                    <a:pt x="5405061" y="0"/>
                  </a:lnTo>
                  <a:lnTo>
                    <a:pt x="5405061" y="2799900"/>
                  </a:lnTo>
                  <a:lnTo>
                    <a:pt x="0" y="279990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3401" y="7782224"/>
            <a:ext cx="4792374" cy="139244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F4E3"/>
              </a:solidFill>
              <a:latin typeface="Alegrey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47800" y="1152525"/>
            <a:ext cx="14706599" cy="1231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3"/>
              </a:lnSpc>
            </a:pPr>
            <a:r>
              <a:rPr lang="en-US" sz="5400" dirty="0">
                <a:solidFill>
                  <a:srgbClr val="000000"/>
                </a:solidFill>
                <a:latin typeface="League Spartan"/>
              </a:rPr>
              <a:t>LET’S LEARN MORE: CERTIFIED COURSES</a:t>
            </a:r>
          </a:p>
          <a:p>
            <a:pPr>
              <a:lnSpc>
                <a:spcPts val="5050"/>
              </a:lnSpc>
            </a:pPr>
            <a:endParaRPr lang="en-US" sz="5260" dirty="0">
              <a:solidFill>
                <a:srgbClr val="DE0F3F"/>
              </a:solidFill>
              <a:latin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1457593" y="9947625"/>
            <a:ext cx="13425909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St. Andrew's College of Arts, Science, and Commerce Orientation 2024-2025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492966-99A3-A8CC-5767-830E36746D70}"/>
              </a:ext>
            </a:extLst>
          </p:cNvPr>
          <p:cNvSpPr txBox="1"/>
          <p:nvPr/>
        </p:nvSpPr>
        <p:spPr>
          <a:xfrm>
            <a:off x="1295400" y="2384016"/>
            <a:ext cx="16230600" cy="7563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Adv Excel with </a:t>
            </a:r>
            <a:r>
              <a:rPr lang="en-GB" sz="2800" b="1" kern="1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PowerBI</a:t>
            </a: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AI Tools 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⁠Advance GST Accounting with Tally Prime 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⁠Digital Marketing with Social Media Marketing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Personal Financial Planning &amp; Wealth Management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Design Thinking 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AI Tools and </a:t>
            </a:r>
            <a:r>
              <a:rPr lang="en-GB" sz="2800" b="1" kern="1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Use Cases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Social Media Marketing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Ethical Hacking &amp; Cybersecurity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Fintech and </a:t>
            </a:r>
            <a:r>
              <a:rPr lang="en-GB" sz="2800" b="1" kern="1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BlockChain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Instructional Design &amp; Learning and Development Expert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HR Operations with Power Business Intelligence (BI)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Introduction to French Language and Business Communication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13. Business Analytics for Finance and Marketing</a:t>
            </a:r>
            <a:endParaRPr lang="en-GB" sz="2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22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0179" y="5417035"/>
            <a:ext cx="3016667" cy="3016667"/>
          </a:xfrm>
          <a:custGeom>
            <a:avLst/>
            <a:gdLst/>
            <a:ahLst/>
            <a:cxnLst/>
            <a:rect l="l" t="t" r="r" b="b"/>
            <a:pathLst>
              <a:path w="3016667" h="3016667">
                <a:moveTo>
                  <a:pt x="0" y="0"/>
                </a:moveTo>
                <a:lnTo>
                  <a:pt x="3016667" y="0"/>
                </a:lnTo>
                <a:lnTo>
                  <a:pt x="3016667" y="3016667"/>
                </a:lnTo>
                <a:lnTo>
                  <a:pt x="0" y="3016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64646" y="3259274"/>
            <a:ext cx="7747352" cy="232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7"/>
              </a:lnSpc>
            </a:pPr>
            <a:r>
              <a:rPr lang="en-US" sz="5070">
                <a:solidFill>
                  <a:srgbClr val="FFF4E3"/>
                </a:solidFill>
                <a:latin typeface="League Spartan"/>
              </a:rPr>
              <a:t>GET AWARDED </a:t>
            </a:r>
          </a:p>
          <a:p>
            <a:pPr>
              <a:lnSpc>
                <a:spcPts val="4867"/>
              </a:lnSpc>
            </a:pPr>
            <a:r>
              <a:rPr lang="en-US" sz="5070">
                <a:solidFill>
                  <a:srgbClr val="FFF4E3"/>
                </a:solidFill>
                <a:latin typeface="League Spartan"/>
              </a:rPr>
              <a:t>FOR STUDYING </a:t>
            </a:r>
          </a:p>
          <a:p>
            <a:pPr>
              <a:lnSpc>
                <a:spcPts val="8061"/>
              </a:lnSpc>
            </a:pPr>
            <a:r>
              <a:rPr lang="en-US" sz="8397">
                <a:solidFill>
                  <a:srgbClr val="FFF4E3"/>
                </a:solidFill>
                <a:latin typeface="League Spartan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88251" y="1197626"/>
            <a:ext cx="10661937" cy="383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4"/>
              </a:lnSpc>
            </a:pPr>
            <a:r>
              <a:rPr lang="en-US" sz="3139">
                <a:solidFill>
                  <a:srgbClr val="000000"/>
                </a:solidFill>
                <a:latin typeface="Montserrat Bold"/>
              </a:rPr>
              <a:t>SCHOLARSHIPS FOR BRILLIANT STUDENTS</a:t>
            </a:r>
          </a:p>
          <a:p>
            <a:pPr algn="ctr">
              <a:lnSpc>
                <a:spcPts val="4394"/>
              </a:lnSpc>
            </a:pPr>
            <a:r>
              <a:rPr lang="en-US" sz="3139" u="sng">
                <a:solidFill>
                  <a:srgbClr val="000000"/>
                </a:solidFill>
                <a:latin typeface="Montserrat Bold"/>
                <a:hlinkClick r:id="rId3" tooltip="https://standrewscollege.ac.in/wp-content/uploads/2020/09/The-Grenville-Vinita-Solomon-Academic-Scholarship-2020-21-2.pdf"/>
              </a:rPr>
              <a:t>The Grenville &amp; Vinita Solomon Academic Scholarship (2022-23)</a:t>
            </a:r>
          </a:p>
          <a:p>
            <a:pPr algn="ctr">
              <a:lnSpc>
                <a:spcPts val="4394"/>
              </a:lnSpc>
            </a:pPr>
            <a:endParaRPr lang="en-US" sz="3139" u="sng">
              <a:solidFill>
                <a:srgbClr val="000000"/>
              </a:solidFill>
              <a:latin typeface="Montserrat Bold"/>
              <a:hlinkClick r:id="rId3" tooltip="https://standrewscollege.ac.in/wp-content/uploads/2020/09/The-Grenville-Vinita-Solomon-Academic-Scholarship-2020-21-2.pdf"/>
            </a:endParaRPr>
          </a:p>
          <a:p>
            <a:pPr algn="ctr">
              <a:lnSpc>
                <a:spcPts val="4394"/>
              </a:lnSpc>
            </a:pPr>
            <a:r>
              <a:rPr lang="en-US" sz="3139" u="sng">
                <a:solidFill>
                  <a:srgbClr val="000000"/>
                </a:solidFill>
                <a:latin typeface="Montserrat Bold"/>
                <a:hlinkClick r:id="rId4" tooltip="https://standrewscollege.ac.in/wp-content/uploads/2020/09/Prof.-Maewest-Dias-Endowment-Scholarship-2020-21-2.pdf"/>
              </a:rPr>
              <a:t>Prof. Maewest Dias Endowment Scholarship (2022-23)</a:t>
            </a:r>
          </a:p>
          <a:p>
            <a:pPr algn="ctr">
              <a:lnSpc>
                <a:spcPts val="4394"/>
              </a:lnSpc>
            </a:pPr>
            <a:endParaRPr lang="en-US" sz="3139" u="sng">
              <a:solidFill>
                <a:srgbClr val="000000"/>
              </a:solidFill>
              <a:latin typeface="Montserrat Bold"/>
              <a:hlinkClick r:id="rId4" tooltip="https://standrewscollege.ac.in/wp-content/uploads/2020/09/Prof.-Maewest-Dias-Endowment-Scholarship-2020-21-2.pd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56324" y="5522501"/>
            <a:ext cx="4575351" cy="11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8">
                <a:solidFill>
                  <a:srgbClr val="000000"/>
                </a:solidFill>
                <a:latin typeface="Montserrat Bold"/>
              </a:rPr>
              <a:t>GOVERNMENT</a:t>
            </a:r>
          </a:p>
          <a:p>
            <a:pPr algn="ctr">
              <a:lnSpc>
                <a:spcPts val="4603"/>
              </a:lnSpc>
              <a:spcBef>
                <a:spcPct val="0"/>
              </a:spcBef>
            </a:pPr>
            <a:r>
              <a:rPr lang="en-US" sz="3288">
                <a:solidFill>
                  <a:srgbClr val="000000"/>
                </a:solidFill>
                <a:latin typeface="Montserrat Bold"/>
              </a:rPr>
              <a:t>Minority Scholarship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38270" y="5350360"/>
            <a:ext cx="6290395" cy="1666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9"/>
              </a:lnSpc>
              <a:spcBef>
                <a:spcPct val="0"/>
              </a:spcBef>
            </a:pPr>
            <a:r>
              <a:rPr lang="en-US" sz="3185">
                <a:solidFill>
                  <a:srgbClr val="000000"/>
                </a:solidFill>
                <a:latin typeface="Montserrat Bold"/>
              </a:rPr>
              <a:t>COLLEGE SCHOLARSHIPS DEGREE </a:t>
            </a:r>
          </a:p>
          <a:p>
            <a:pPr algn="ctr">
              <a:lnSpc>
                <a:spcPts val="4459"/>
              </a:lnSpc>
              <a:spcBef>
                <a:spcPct val="0"/>
              </a:spcBef>
            </a:pPr>
            <a:r>
              <a:rPr lang="en-US" sz="3185">
                <a:solidFill>
                  <a:srgbClr val="000000"/>
                </a:solidFill>
                <a:latin typeface="Montserrat Bold"/>
              </a:rPr>
              <a:t>Scholarships, Prizes, Freeships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9016" y="7961897"/>
            <a:ext cx="4267557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nton"/>
              </a:rPr>
              <a:t>FOR DETAILS VISIT THE 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nton"/>
              </a:rPr>
              <a:t>COLLEGE WEBSITE AND PROSPECTUS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847872"/>
            <a:ext cx="6377028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45359" y="1028700"/>
            <a:ext cx="10748865" cy="8229600"/>
          </a:xfrm>
          <a:custGeom>
            <a:avLst/>
            <a:gdLst/>
            <a:ahLst/>
            <a:cxnLst/>
            <a:rect l="l" t="t" r="r" b="b"/>
            <a:pathLst>
              <a:path w="10748865" h="8229600">
                <a:moveTo>
                  <a:pt x="0" y="0"/>
                </a:moveTo>
                <a:lnTo>
                  <a:pt x="10748865" y="0"/>
                </a:lnTo>
                <a:lnTo>
                  <a:pt x="107488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82223" y="1488362"/>
            <a:ext cx="5812579" cy="163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1"/>
              </a:lnSpc>
            </a:pPr>
            <a:r>
              <a:rPr lang="en-US" sz="6991">
                <a:solidFill>
                  <a:srgbClr val="FFF4E3"/>
                </a:solidFill>
                <a:latin typeface="League Spartan"/>
              </a:rPr>
              <a:t>MENTORING</a:t>
            </a:r>
          </a:p>
          <a:p>
            <a:pPr>
              <a:lnSpc>
                <a:spcPts val="5872"/>
              </a:lnSpc>
            </a:pPr>
            <a:r>
              <a:rPr lang="en-US" sz="6117">
                <a:solidFill>
                  <a:srgbClr val="FFF4E3"/>
                </a:solidFill>
                <a:latin typeface="League Spartan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4825" y="4245844"/>
            <a:ext cx="4707373" cy="2371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8"/>
              </a:lnSpc>
              <a:spcBef>
                <a:spcPct val="0"/>
              </a:spcBef>
            </a:pPr>
            <a:r>
              <a:rPr lang="en-US" sz="4513">
                <a:solidFill>
                  <a:srgbClr val="FFF4E3"/>
                </a:solidFill>
                <a:latin typeface="Canva Sans 2"/>
              </a:rPr>
              <a:t>FOR DETAILS CONTACT YOUR CLASS TEACHER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8860434"/>
            <a:ext cx="6377028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7398" y="1404158"/>
            <a:ext cx="8686602" cy="6579405"/>
          </a:xfrm>
          <a:custGeom>
            <a:avLst/>
            <a:gdLst/>
            <a:ahLst/>
            <a:cxnLst/>
            <a:rect l="l" t="t" r="r" b="b"/>
            <a:pathLst>
              <a:path w="8686602" h="6579405">
                <a:moveTo>
                  <a:pt x="0" y="0"/>
                </a:moveTo>
                <a:lnTo>
                  <a:pt x="8686602" y="0"/>
                </a:lnTo>
                <a:lnTo>
                  <a:pt x="8686602" y="6579405"/>
                </a:lnTo>
                <a:lnTo>
                  <a:pt x="0" y="657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54" t="-14193" r="-119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811572" y="4236188"/>
            <a:ext cx="7447728" cy="5517342"/>
          </a:xfrm>
          <a:custGeom>
            <a:avLst/>
            <a:gdLst/>
            <a:ahLst/>
            <a:cxnLst/>
            <a:rect l="l" t="t" r="r" b="b"/>
            <a:pathLst>
              <a:path w="7447728" h="5517342">
                <a:moveTo>
                  <a:pt x="0" y="0"/>
                </a:moveTo>
                <a:lnTo>
                  <a:pt x="7447728" y="0"/>
                </a:lnTo>
                <a:lnTo>
                  <a:pt x="7447728" y="5517343"/>
                </a:lnTo>
                <a:lnTo>
                  <a:pt x="0" y="5517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811572" y="1944194"/>
            <a:ext cx="6010352" cy="1728411"/>
            <a:chOff x="0" y="0"/>
            <a:chExt cx="1582973" cy="4552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2973" cy="455219"/>
            </a:xfrm>
            <a:custGeom>
              <a:avLst/>
              <a:gdLst/>
              <a:ahLst/>
              <a:cxnLst/>
              <a:rect l="l" t="t" r="r" b="b"/>
              <a:pathLst>
                <a:path w="1582973" h="455219">
                  <a:moveTo>
                    <a:pt x="65693" y="0"/>
                  </a:moveTo>
                  <a:lnTo>
                    <a:pt x="1517280" y="0"/>
                  </a:lnTo>
                  <a:cubicBezTo>
                    <a:pt x="1534703" y="0"/>
                    <a:pt x="1551413" y="6921"/>
                    <a:pt x="1563732" y="19241"/>
                  </a:cubicBezTo>
                  <a:cubicBezTo>
                    <a:pt x="1576052" y="31561"/>
                    <a:pt x="1582973" y="48270"/>
                    <a:pt x="1582973" y="65693"/>
                  </a:cubicBezTo>
                  <a:lnTo>
                    <a:pt x="1582973" y="389526"/>
                  </a:lnTo>
                  <a:cubicBezTo>
                    <a:pt x="1582973" y="425808"/>
                    <a:pt x="1553562" y="455219"/>
                    <a:pt x="1517280" y="455219"/>
                  </a:cubicBezTo>
                  <a:lnTo>
                    <a:pt x="65693" y="455219"/>
                  </a:lnTo>
                  <a:cubicBezTo>
                    <a:pt x="29412" y="455219"/>
                    <a:pt x="0" y="425808"/>
                    <a:pt x="0" y="389526"/>
                  </a:cubicBezTo>
                  <a:lnTo>
                    <a:pt x="0" y="65693"/>
                  </a:lnTo>
                  <a:cubicBezTo>
                    <a:pt x="0" y="29412"/>
                    <a:pt x="29412" y="0"/>
                    <a:pt x="65693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661258" y="781565"/>
            <a:ext cx="16230600" cy="59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67"/>
              </a:lnSpc>
            </a:pPr>
            <a:r>
              <a:rPr lang="en-US" sz="4653">
                <a:solidFill>
                  <a:srgbClr val="000000"/>
                </a:solidFill>
                <a:latin typeface="League Spartan"/>
              </a:rPr>
              <a:t>INFRASTRUCTURE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2136197"/>
            <a:ext cx="9144000" cy="1046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049">
                <a:solidFill>
                  <a:srgbClr val="DE0F3F"/>
                </a:solidFill>
                <a:latin typeface="League Spartan"/>
              </a:rPr>
              <a:t>Our classrooms are equipped with white boards and  overhead projection facilities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8723855"/>
            <a:ext cx="6553200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6745">
            <a:off x="3616793" y="3187590"/>
            <a:ext cx="8759758" cy="7118236"/>
          </a:xfrm>
          <a:custGeom>
            <a:avLst/>
            <a:gdLst/>
            <a:ahLst/>
            <a:cxnLst/>
            <a:rect l="l" t="t" r="r" b="b"/>
            <a:pathLst>
              <a:path w="8759758" h="7118236">
                <a:moveTo>
                  <a:pt x="0" y="0"/>
                </a:moveTo>
                <a:lnTo>
                  <a:pt x="8759758" y="0"/>
                </a:lnTo>
                <a:lnTo>
                  <a:pt x="8759758" y="7118236"/>
                </a:lnTo>
                <a:lnTo>
                  <a:pt x="0" y="711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32140">
            <a:off x="-318207" y="-575192"/>
            <a:ext cx="6151636" cy="6223028"/>
          </a:xfrm>
          <a:custGeom>
            <a:avLst/>
            <a:gdLst/>
            <a:ahLst/>
            <a:cxnLst/>
            <a:rect l="l" t="t" r="r" b="b"/>
            <a:pathLst>
              <a:path w="6151636" h="6223028">
                <a:moveTo>
                  <a:pt x="0" y="0"/>
                </a:moveTo>
                <a:lnTo>
                  <a:pt x="6151635" y="0"/>
                </a:lnTo>
                <a:lnTo>
                  <a:pt x="6151635" y="6223027"/>
                </a:lnTo>
                <a:lnTo>
                  <a:pt x="0" y="6223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548803">
            <a:off x="12963623" y="-451315"/>
            <a:ext cx="6081833" cy="6757593"/>
          </a:xfrm>
          <a:custGeom>
            <a:avLst/>
            <a:gdLst/>
            <a:ahLst/>
            <a:cxnLst/>
            <a:rect l="l" t="t" r="r" b="b"/>
            <a:pathLst>
              <a:path w="6081833" h="6757593">
                <a:moveTo>
                  <a:pt x="0" y="0"/>
                </a:moveTo>
                <a:lnTo>
                  <a:pt x="6081834" y="0"/>
                </a:lnTo>
                <a:lnTo>
                  <a:pt x="6081834" y="6757592"/>
                </a:lnTo>
                <a:lnTo>
                  <a:pt x="0" y="6757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527842">
            <a:off x="12142044" y="4608997"/>
            <a:ext cx="6937461" cy="6606475"/>
          </a:xfrm>
          <a:custGeom>
            <a:avLst/>
            <a:gdLst/>
            <a:ahLst/>
            <a:cxnLst/>
            <a:rect l="l" t="t" r="r" b="b"/>
            <a:pathLst>
              <a:path w="6937461" h="6606475">
                <a:moveTo>
                  <a:pt x="0" y="0"/>
                </a:moveTo>
                <a:lnTo>
                  <a:pt x="6937460" y="0"/>
                </a:lnTo>
                <a:lnTo>
                  <a:pt x="6937460" y="6606474"/>
                </a:lnTo>
                <a:lnTo>
                  <a:pt x="0" y="6606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7068663" y="5562965"/>
            <a:ext cx="47625" cy="47625"/>
            <a:chOff x="0" y="0"/>
            <a:chExt cx="12543" cy="12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43" cy="12543"/>
            </a:xfrm>
            <a:custGeom>
              <a:avLst/>
              <a:gdLst/>
              <a:ahLst/>
              <a:cxnLst/>
              <a:rect l="l" t="t" r="r" b="b"/>
              <a:pathLst>
                <a:path w="12543" h="12543">
                  <a:moveTo>
                    <a:pt x="6272" y="0"/>
                  </a:moveTo>
                  <a:lnTo>
                    <a:pt x="6272" y="0"/>
                  </a:lnTo>
                  <a:cubicBezTo>
                    <a:pt x="7935" y="0"/>
                    <a:pt x="9530" y="661"/>
                    <a:pt x="10706" y="1837"/>
                  </a:cubicBezTo>
                  <a:cubicBezTo>
                    <a:pt x="11882" y="3013"/>
                    <a:pt x="12543" y="4608"/>
                    <a:pt x="12543" y="6272"/>
                  </a:cubicBezTo>
                  <a:lnTo>
                    <a:pt x="12543" y="6272"/>
                  </a:lnTo>
                  <a:cubicBezTo>
                    <a:pt x="12543" y="7935"/>
                    <a:pt x="11882" y="9530"/>
                    <a:pt x="10706" y="10706"/>
                  </a:cubicBezTo>
                  <a:cubicBezTo>
                    <a:pt x="9530" y="11882"/>
                    <a:pt x="7935" y="12543"/>
                    <a:pt x="6272" y="12543"/>
                  </a:cubicBezTo>
                  <a:lnTo>
                    <a:pt x="6272" y="12543"/>
                  </a:lnTo>
                  <a:cubicBezTo>
                    <a:pt x="4608" y="12543"/>
                    <a:pt x="3013" y="11882"/>
                    <a:pt x="1837" y="10706"/>
                  </a:cubicBezTo>
                  <a:cubicBezTo>
                    <a:pt x="661" y="9530"/>
                    <a:pt x="0" y="7935"/>
                    <a:pt x="0" y="6272"/>
                  </a:cubicBezTo>
                  <a:lnTo>
                    <a:pt x="0" y="6272"/>
                  </a:lnTo>
                  <a:cubicBezTo>
                    <a:pt x="0" y="4608"/>
                    <a:pt x="661" y="3013"/>
                    <a:pt x="1837" y="1837"/>
                  </a:cubicBezTo>
                  <a:cubicBezTo>
                    <a:pt x="3013" y="661"/>
                    <a:pt x="4608" y="0"/>
                    <a:pt x="6272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911274" y="3839309"/>
            <a:ext cx="3844372" cy="1723657"/>
            <a:chOff x="0" y="0"/>
            <a:chExt cx="1012509" cy="4539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12510" cy="453967"/>
            </a:xfrm>
            <a:custGeom>
              <a:avLst/>
              <a:gdLst/>
              <a:ahLst/>
              <a:cxnLst/>
              <a:rect l="l" t="t" r="r" b="b"/>
              <a:pathLst>
                <a:path w="1012510" h="453967">
                  <a:moveTo>
                    <a:pt x="102705" y="0"/>
                  </a:moveTo>
                  <a:lnTo>
                    <a:pt x="909804" y="0"/>
                  </a:lnTo>
                  <a:cubicBezTo>
                    <a:pt x="937043" y="0"/>
                    <a:pt x="963167" y="10821"/>
                    <a:pt x="982428" y="30082"/>
                  </a:cubicBezTo>
                  <a:cubicBezTo>
                    <a:pt x="1001689" y="49343"/>
                    <a:pt x="1012510" y="75466"/>
                    <a:pt x="1012510" y="102705"/>
                  </a:cubicBezTo>
                  <a:lnTo>
                    <a:pt x="1012510" y="351262"/>
                  </a:lnTo>
                  <a:cubicBezTo>
                    <a:pt x="1012510" y="378501"/>
                    <a:pt x="1001689" y="404624"/>
                    <a:pt x="982428" y="423885"/>
                  </a:cubicBezTo>
                  <a:cubicBezTo>
                    <a:pt x="963167" y="443146"/>
                    <a:pt x="937043" y="453967"/>
                    <a:pt x="909804" y="453967"/>
                  </a:cubicBezTo>
                  <a:lnTo>
                    <a:pt x="102705" y="453967"/>
                  </a:lnTo>
                  <a:cubicBezTo>
                    <a:pt x="75466" y="453967"/>
                    <a:pt x="49343" y="443146"/>
                    <a:pt x="30082" y="423885"/>
                  </a:cubicBezTo>
                  <a:cubicBezTo>
                    <a:pt x="10821" y="404624"/>
                    <a:pt x="0" y="378501"/>
                    <a:pt x="0" y="351262"/>
                  </a:cubicBezTo>
                  <a:lnTo>
                    <a:pt x="0" y="102705"/>
                  </a:lnTo>
                  <a:cubicBezTo>
                    <a:pt x="0" y="75466"/>
                    <a:pt x="10821" y="49343"/>
                    <a:pt x="30082" y="30082"/>
                  </a:cubicBezTo>
                  <a:cubicBezTo>
                    <a:pt x="49343" y="10821"/>
                    <a:pt x="75466" y="0"/>
                    <a:pt x="102705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911274" y="4139162"/>
            <a:ext cx="384437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DE0F3F"/>
                </a:solidFill>
                <a:latin typeface="Montserrat Classic"/>
              </a:rPr>
              <a:t>Electronics Laboratory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50631" y="2304021"/>
            <a:ext cx="7037871" cy="1340971"/>
            <a:chOff x="0" y="0"/>
            <a:chExt cx="1853596" cy="3531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596" cy="353177"/>
            </a:xfrm>
            <a:custGeom>
              <a:avLst/>
              <a:gdLst/>
              <a:ahLst/>
              <a:cxnLst/>
              <a:rect l="l" t="t" r="r" b="b"/>
              <a:pathLst>
                <a:path w="1853596" h="353177">
                  <a:moveTo>
                    <a:pt x="56102" y="0"/>
                  </a:moveTo>
                  <a:lnTo>
                    <a:pt x="1797494" y="0"/>
                  </a:lnTo>
                  <a:cubicBezTo>
                    <a:pt x="1812373" y="0"/>
                    <a:pt x="1826643" y="5911"/>
                    <a:pt x="1837164" y="16432"/>
                  </a:cubicBezTo>
                  <a:cubicBezTo>
                    <a:pt x="1847685" y="26953"/>
                    <a:pt x="1853596" y="41223"/>
                    <a:pt x="1853596" y="56102"/>
                  </a:cubicBezTo>
                  <a:lnTo>
                    <a:pt x="1853596" y="297076"/>
                  </a:lnTo>
                  <a:cubicBezTo>
                    <a:pt x="1853596" y="328060"/>
                    <a:pt x="1828478" y="353177"/>
                    <a:pt x="1797494" y="353177"/>
                  </a:cubicBezTo>
                  <a:lnTo>
                    <a:pt x="56102" y="353177"/>
                  </a:lnTo>
                  <a:cubicBezTo>
                    <a:pt x="25118" y="353177"/>
                    <a:pt x="0" y="328060"/>
                    <a:pt x="0" y="297076"/>
                  </a:cubicBezTo>
                  <a:lnTo>
                    <a:pt x="0" y="56102"/>
                  </a:lnTo>
                  <a:cubicBezTo>
                    <a:pt x="0" y="25118"/>
                    <a:pt x="25118" y="0"/>
                    <a:pt x="56102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276373" y="2669640"/>
            <a:ext cx="6395685" cy="62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3"/>
              </a:lnSpc>
            </a:pPr>
            <a:r>
              <a:rPr lang="en-US" sz="4951">
                <a:solidFill>
                  <a:srgbClr val="DE0F3F"/>
                </a:solidFill>
                <a:latin typeface="League Spartan"/>
              </a:rPr>
              <a:t>INFRASTRUCTURE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08308" y="4412636"/>
            <a:ext cx="4735903" cy="903307"/>
            <a:chOff x="0" y="0"/>
            <a:chExt cx="1247316" cy="2379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7316" cy="237908"/>
            </a:xfrm>
            <a:custGeom>
              <a:avLst/>
              <a:gdLst/>
              <a:ahLst/>
              <a:cxnLst/>
              <a:rect l="l" t="t" r="r" b="b"/>
              <a:pathLst>
                <a:path w="1247316" h="237908">
                  <a:moveTo>
                    <a:pt x="83371" y="0"/>
                  </a:moveTo>
                  <a:lnTo>
                    <a:pt x="1163945" y="0"/>
                  </a:lnTo>
                  <a:cubicBezTo>
                    <a:pt x="1186056" y="0"/>
                    <a:pt x="1207262" y="8784"/>
                    <a:pt x="1222897" y="24419"/>
                  </a:cubicBezTo>
                  <a:cubicBezTo>
                    <a:pt x="1238532" y="40054"/>
                    <a:pt x="1247316" y="61260"/>
                    <a:pt x="1247316" y="83371"/>
                  </a:cubicBezTo>
                  <a:lnTo>
                    <a:pt x="1247316" y="154537"/>
                  </a:lnTo>
                  <a:cubicBezTo>
                    <a:pt x="1247316" y="200581"/>
                    <a:pt x="1209990" y="237908"/>
                    <a:pt x="1163945" y="237908"/>
                  </a:cubicBezTo>
                  <a:lnTo>
                    <a:pt x="83371" y="237908"/>
                  </a:lnTo>
                  <a:cubicBezTo>
                    <a:pt x="37327" y="237908"/>
                    <a:pt x="0" y="200581"/>
                    <a:pt x="0" y="154537"/>
                  </a:cubicBezTo>
                  <a:lnTo>
                    <a:pt x="0" y="83371"/>
                  </a:lnTo>
                  <a:cubicBezTo>
                    <a:pt x="0" y="61260"/>
                    <a:pt x="8784" y="40054"/>
                    <a:pt x="24419" y="24419"/>
                  </a:cubicBezTo>
                  <a:cubicBezTo>
                    <a:pt x="40054" y="8784"/>
                    <a:pt x="61260" y="0"/>
                    <a:pt x="83371" y="0"/>
                  </a:cubicBezTo>
                  <a:close/>
                </a:path>
              </a:pathLst>
            </a:custGeom>
            <a:solidFill>
              <a:srgbClr val="FFF4E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01888" y="4580591"/>
            <a:ext cx="5148742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DE0F3F"/>
                </a:solidFill>
                <a:latin typeface="Montserrat Classic"/>
              </a:rPr>
              <a:t>Computer  Laboratories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0" y="9483010"/>
            <a:ext cx="97536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00611" y="998256"/>
            <a:ext cx="6133321" cy="9288744"/>
          </a:xfrm>
          <a:custGeom>
            <a:avLst/>
            <a:gdLst/>
            <a:ahLst/>
            <a:cxnLst/>
            <a:rect l="l" t="t" r="r" b="b"/>
            <a:pathLst>
              <a:path w="6133321" h="9288744">
                <a:moveTo>
                  <a:pt x="0" y="0"/>
                </a:moveTo>
                <a:lnTo>
                  <a:pt x="6133322" y="0"/>
                </a:lnTo>
                <a:lnTo>
                  <a:pt x="6133322" y="9288744"/>
                </a:lnTo>
                <a:lnTo>
                  <a:pt x="0" y="928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55" r="-134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507752" y="998256"/>
            <a:ext cx="6780248" cy="9288744"/>
          </a:xfrm>
          <a:custGeom>
            <a:avLst/>
            <a:gdLst/>
            <a:ahLst/>
            <a:cxnLst/>
            <a:rect l="l" t="t" r="r" b="b"/>
            <a:pathLst>
              <a:path w="6780248" h="9288744">
                <a:moveTo>
                  <a:pt x="0" y="0"/>
                </a:moveTo>
                <a:lnTo>
                  <a:pt x="6780248" y="0"/>
                </a:lnTo>
                <a:lnTo>
                  <a:pt x="6780248" y="9288744"/>
                </a:lnTo>
                <a:lnTo>
                  <a:pt x="0" y="9288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87" r="-72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0" y="9483010"/>
            <a:ext cx="8077200" cy="795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6866" y="3523178"/>
            <a:ext cx="4201968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1"/>
              </a:lnSpc>
            </a:pPr>
            <a:r>
              <a:rPr lang="en-US" sz="6293">
                <a:solidFill>
                  <a:srgbClr val="FFF4E3"/>
                </a:solidFill>
                <a:latin typeface="League Spartan"/>
              </a:rPr>
              <a:t>AV ROOM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502" y="0"/>
            <a:ext cx="5128498" cy="10287000"/>
            <a:chOff x="0" y="0"/>
            <a:chExt cx="13507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0716" cy="2709333"/>
            </a:xfrm>
            <a:custGeom>
              <a:avLst/>
              <a:gdLst/>
              <a:ahLst/>
              <a:cxnLst/>
              <a:rect l="l" t="t" r="r" b="b"/>
              <a:pathLst>
                <a:path w="1350716" h="2709333">
                  <a:moveTo>
                    <a:pt x="0" y="0"/>
                  </a:moveTo>
                  <a:lnTo>
                    <a:pt x="1350716" y="0"/>
                  </a:lnTo>
                  <a:lnTo>
                    <a:pt x="13507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78685" y="0"/>
            <a:ext cx="13273895" cy="10287000"/>
          </a:xfrm>
          <a:custGeom>
            <a:avLst/>
            <a:gdLst/>
            <a:ahLst/>
            <a:cxnLst/>
            <a:rect l="l" t="t" r="r" b="b"/>
            <a:pathLst>
              <a:path w="13273895" h="10287000">
                <a:moveTo>
                  <a:pt x="0" y="0"/>
                </a:moveTo>
                <a:lnTo>
                  <a:pt x="13273895" y="0"/>
                </a:lnTo>
                <a:lnTo>
                  <a:pt x="132738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73" r="-12783" b="-45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05602" y="2648053"/>
            <a:ext cx="4555188" cy="95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21"/>
              </a:lnSpc>
            </a:pPr>
            <a:r>
              <a:rPr lang="en-US" sz="7418">
                <a:solidFill>
                  <a:srgbClr val="BB4B4B"/>
                </a:solidFill>
                <a:latin typeface="League Spartan"/>
              </a:rPr>
              <a:t>LIBRARY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3958675"/>
            <a:ext cx="4767639" cy="458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BB4B4B"/>
                </a:solidFill>
                <a:latin typeface="Canva Sans 2"/>
              </a:rPr>
              <a:t>Timings :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BB4B4B"/>
                </a:solidFill>
                <a:latin typeface="Canva Sans 2"/>
              </a:rPr>
              <a:t>7.30 a.m. to 5.00 p.m.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BB4B4B"/>
                </a:solidFill>
                <a:latin typeface="Canva Sans 2"/>
              </a:rPr>
              <a:t>  Monday to Saturday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483010"/>
            <a:ext cx="6858000" cy="795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000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4518" y="1778326"/>
            <a:ext cx="9444446" cy="5312501"/>
          </a:xfrm>
          <a:custGeom>
            <a:avLst/>
            <a:gdLst/>
            <a:ahLst/>
            <a:cxnLst/>
            <a:rect l="l" t="t" r="r" b="b"/>
            <a:pathLst>
              <a:path w="9444446" h="5312501">
                <a:moveTo>
                  <a:pt x="0" y="0"/>
                </a:moveTo>
                <a:lnTo>
                  <a:pt x="9444446" y="0"/>
                </a:lnTo>
                <a:lnTo>
                  <a:pt x="9444446" y="5312501"/>
                </a:lnTo>
                <a:lnTo>
                  <a:pt x="0" y="5312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199704" y="238111"/>
            <a:ext cx="7735555" cy="4905389"/>
          </a:xfrm>
          <a:custGeom>
            <a:avLst/>
            <a:gdLst/>
            <a:ahLst/>
            <a:cxnLst/>
            <a:rect l="l" t="t" r="r" b="b"/>
            <a:pathLst>
              <a:path w="7735555" h="4905389">
                <a:moveTo>
                  <a:pt x="0" y="0"/>
                </a:moveTo>
                <a:lnTo>
                  <a:pt x="7735554" y="0"/>
                </a:lnTo>
                <a:lnTo>
                  <a:pt x="7735554" y="4905389"/>
                </a:lnTo>
                <a:lnTo>
                  <a:pt x="0" y="4905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35" b="-91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843555" y="5584997"/>
            <a:ext cx="9444446" cy="4702004"/>
          </a:xfrm>
          <a:custGeom>
            <a:avLst/>
            <a:gdLst/>
            <a:ahLst/>
            <a:cxnLst/>
            <a:rect l="l" t="t" r="r" b="b"/>
            <a:pathLst>
              <a:path w="9349091" h="5159457">
                <a:moveTo>
                  <a:pt x="0" y="0"/>
                </a:moveTo>
                <a:lnTo>
                  <a:pt x="9349091" y="0"/>
                </a:lnTo>
                <a:lnTo>
                  <a:pt x="9349091" y="5159457"/>
                </a:lnTo>
                <a:lnTo>
                  <a:pt x="0" y="5159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74518" y="276130"/>
            <a:ext cx="5337414" cy="150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46"/>
              </a:lnSpc>
            </a:pPr>
            <a:r>
              <a:rPr lang="en-US" sz="8747">
                <a:solidFill>
                  <a:srgbClr val="DE0F3F"/>
                </a:solidFill>
                <a:latin typeface="League Spartan"/>
              </a:rPr>
              <a:t>LIBRARY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8475980"/>
            <a:ext cx="679946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DE0F3F"/>
                </a:solidFill>
                <a:latin typeface="Canva Sans 2 Bold"/>
              </a:rPr>
              <a:t>- Couch Corner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DE0F3F"/>
                </a:solidFill>
                <a:latin typeface="Canva Sans 2 Bold"/>
              </a:rPr>
              <a:t>- Circulation Counter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9483010"/>
            <a:ext cx="5999255" cy="80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dirty="0">
                <a:solidFill>
                  <a:srgbClr val="FFFFFF">
                    <a:alpha val="34902"/>
                  </a:srgbClr>
                </a:solidFill>
                <a:latin typeface="Canva Sans 1 Bold"/>
              </a:rPr>
              <a:t>St Andrew's College of Arts, Commerce and Science Orientation 2023-2024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53539" cy="10287000"/>
            <a:chOff x="0" y="0"/>
            <a:chExt cx="393838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8381" cy="2709333"/>
            </a:xfrm>
            <a:custGeom>
              <a:avLst/>
              <a:gdLst/>
              <a:ahLst/>
              <a:cxnLst/>
              <a:rect l="l" t="t" r="r" b="b"/>
              <a:pathLst>
                <a:path w="3938381" h="2709333">
                  <a:moveTo>
                    <a:pt x="0" y="0"/>
                  </a:moveTo>
                  <a:lnTo>
                    <a:pt x="3938381" y="0"/>
                  </a:lnTo>
                  <a:lnTo>
                    <a:pt x="3938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42306" y="1550939"/>
            <a:ext cx="7005654" cy="7185122"/>
          </a:xfrm>
          <a:custGeom>
            <a:avLst/>
            <a:gdLst/>
            <a:ahLst/>
            <a:cxnLst/>
            <a:rect l="l" t="t" r="r" b="b"/>
            <a:pathLst>
              <a:path w="7005654" h="7185122">
                <a:moveTo>
                  <a:pt x="0" y="0"/>
                </a:moveTo>
                <a:lnTo>
                  <a:pt x="7005654" y="0"/>
                </a:lnTo>
                <a:lnTo>
                  <a:pt x="7005654" y="7185122"/>
                </a:lnTo>
                <a:lnTo>
                  <a:pt x="0" y="718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001" b="-150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53345" y="1532332"/>
            <a:ext cx="8735616" cy="6904775"/>
          </a:xfrm>
          <a:custGeom>
            <a:avLst/>
            <a:gdLst/>
            <a:ahLst/>
            <a:cxnLst/>
            <a:rect l="l" t="t" r="r" b="b"/>
            <a:pathLst>
              <a:path w="8735616" h="6904775">
                <a:moveTo>
                  <a:pt x="0" y="0"/>
                </a:moveTo>
                <a:lnTo>
                  <a:pt x="8735616" y="0"/>
                </a:lnTo>
                <a:lnTo>
                  <a:pt x="8735616" y="6904775"/>
                </a:lnTo>
                <a:lnTo>
                  <a:pt x="0" y="6904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74" r="-127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239764" y="8323579"/>
            <a:ext cx="435856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2"/>
              </a:rPr>
              <a:t>Language Lab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41456" y="8767127"/>
            <a:ext cx="602416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"/>
              </a:rPr>
              <a:t>Multimedia Library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99255" y="389224"/>
            <a:ext cx="5337414" cy="114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6"/>
              </a:lnSpc>
            </a:pPr>
            <a:r>
              <a:rPr lang="en-US" sz="6647">
                <a:solidFill>
                  <a:srgbClr val="DE0F3F"/>
                </a:solidFill>
                <a:latin typeface="League Spartan"/>
              </a:rPr>
              <a:t>LIBRARY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9483010"/>
            <a:ext cx="6781800" cy="795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Commerce and Science Orientation 2023-2024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474985" cy="10287000"/>
            <a:chOff x="0" y="0"/>
            <a:chExt cx="6518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1848" cy="2709333"/>
            </a:xfrm>
            <a:custGeom>
              <a:avLst/>
              <a:gdLst/>
              <a:ahLst/>
              <a:cxnLst/>
              <a:rect l="l" t="t" r="r" b="b"/>
              <a:pathLst>
                <a:path w="651848" h="2709333">
                  <a:moveTo>
                    <a:pt x="0" y="0"/>
                  </a:moveTo>
                  <a:lnTo>
                    <a:pt x="651848" y="0"/>
                  </a:lnTo>
                  <a:lnTo>
                    <a:pt x="6518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28268" y="1484304"/>
            <a:ext cx="6765714" cy="7773996"/>
          </a:xfrm>
          <a:custGeom>
            <a:avLst/>
            <a:gdLst/>
            <a:ahLst/>
            <a:cxnLst/>
            <a:rect l="l" t="t" r="r" b="b"/>
            <a:pathLst>
              <a:path w="6765714" h="7773996">
                <a:moveTo>
                  <a:pt x="0" y="0"/>
                </a:moveTo>
                <a:lnTo>
                  <a:pt x="6765714" y="0"/>
                </a:lnTo>
                <a:lnTo>
                  <a:pt x="6765714" y="7773996"/>
                </a:lnTo>
                <a:lnTo>
                  <a:pt x="0" y="777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051186" y="3878542"/>
            <a:ext cx="5712035" cy="270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71"/>
              </a:lnSpc>
            </a:pPr>
            <a:r>
              <a:rPr lang="en-US" sz="7261">
                <a:solidFill>
                  <a:srgbClr val="222222"/>
                </a:solidFill>
                <a:latin typeface="League Spartan"/>
              </a:rPr>
              <a:t>COLLEGE CREST AND MOTTO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80010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84463" y="576937"/>
            <a:ext cx="6414373" cy="7238925"/>
          </a:xfrm>
          <a:custGeom>
            <a:avLst/>
            <a:gdLst/>
            <a:ahLst/>
            <a:cxnLst/>
            <a:rect l="l" t="t" r="r" b="b"/>
            <a:pathLst>
              <a:path w="6414373" h="7238925">
                <a:moveTo>
                  <a:pt x="0" y="0"/>
                </a:moveTo>
                <a:lnTo>
                  <a:pt x="6414373" y="0"/>
                </a:lnTo>
                <a:lnTo>
                  <a:pt x="6414373" y="7238925"/>
                </a:lnTo>
                <a:lnTo>
                  <a:pt x="0" y="7238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873880" y="3511390"/>
            <a:ext cx="6173516" cy="6506349"/>
          </a:xfrm>
          <a:custGeom>
            <a:avLst/>
            <a:gdLst/>
            <a:ahLst/>
            <a:cxnLst/>
            <a:rect l="l" t="t" r="r" b="b"/>
            <a:pathLst>
              <a:path w="6173516" h="6506349">
                <a:moveTo>
                  <a:pt x="0" y="0"/>
                </a:moveTo>
                <a:lnTo>
                  <a:pt x="6173516" y="0"/>
                </a:lnTo>
                <a:lnTo>
                  <a:pt x="6173516" y="6506349"/>
                </a:lnTo>
                <a:lnTo>
                  <a:pt x="0" y="6506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0" y="3855432"/>
            <a:ext cx="6377024" cy="257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0"/>
              </a:lnSpc>
            </a:pPr>
            <a:r>
              <a:rPr lang="en-US" sz="7371">
                <a:solidFill>
                  <a:srgbClr val="FFF4E3"/>
                </a:solidFill>
                <a:latin typeface="League Spartan"/>
              </a:rPr>
              <a:t>COMMON ROOMS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04800" y="8904306"/>
            <a:ext cx="7239000" cy="1204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742" y="-26068"/>
            <a:ext cx="4408730" cy="10287000"/>
            <a:chOff x="0" y="0"/>
            <a:chExt cx="116114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147" cy="2709333"/>
            </a:xfrm>
            <a:custGeom>
              <a:avLst/>
              <a:gdLst/>
              <a:ahLst/>
              <a:cxnLst/>
              <a:rect l="l" t="t" r="r" b="b"/>
              <a:pathLst>
                <a:path w="1161147" h="2709333">
                  <a:moveTo>
                    <a:pt x="0" y="0"/>
                  </a:moveTo>
                  <a:lnTo>
                    <a:pt x="1161147" y="0"/>
                  </a:lnTo>
                  <a:lnTo>
                    <a:pt x="11611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885268" y="326374"/>
            <a:ext cx="6402732" cy="9204260"/>
          </a:xfrm>
          <a:custGeom>
            <a:avLst/>
            <a:gdLst/>
            <a:ahLst/>
            <a:cxnLst/>
            <a:rect l="l" t="t" r="r" b="b"/>
            <a:pathLst>
              <a:path w="6402732" h="9204260">
                <a:moveTo>
                  <a:pt x="0" y="0"/>
                </a:moveTo>
                <a:lnTo>
                  <a:pt x="6402732" y="0"/>
                </a:lnTo>
                <a:lnTo>
                  <a:pt x="6402732" y="9204261"/>
                </a:lnTo>
                <a:lnTo>
                  <a:pt x="0" y="9204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81" t="-6515" r="-240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845093" y="1028700"/>
            <a:ext cx="6603812" cy="8229600"/>
          </a:xfrm>
          <a:custGeom>
            <a:avLst/>
            <a:gdLst/>
            <a:ahLst/>
            <a:cxnLst/>
            <a:rect l="l" t="t" r="r" b="b"/>
            <a:pathLst>
              <a:path w="6603812" h="8229600">
                <a:moveTo>
                  <a:pt x="0" y="0"/>
                </a:moveTo>
                <a:lnTo>
                  <a:pt x="6603812" y="0"/>
                </a:lnTo>
                <a:lnTo>
                  <a:pt x="66038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1" r="-24884" b="-591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0" y="4298189"/>
            <a:ext cx="4073723" cy="2637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8"/>
              </a:lnSpc>
            </a:pPr>
            <a:r>
              <a:rPr lang="en-US" sz="4400" dirty="0">
                <a:solidFill>
                  <a:srgbClr val="FFF4E3"/>
                </a:solidFill>
                <a:latin typeface="League Spartan"/>
              </a:rPr>
              <a:t>GYMKHANA</a:t>
            </a:r>
          </a:p>
          <a:p>
            <a:pPr algn="ctr">
              <a:lnSpc>
                <a:spcPts val="6958"/>
              </a:lnSpc>
            </a:pPr>
            <a:r>
              <a:rPr lang="en-US" sz="4400" dirty="0">
                <a:solidFill>
                  <a:srgbClr val="FFF4E3"/>
                </a:solidFill>
                <a:latin typeface="League Spartan"/>
              </a:rPr>
              <a:t>(Outdoor Sports)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72812" y="9431112"/>
            <a:ext cx="14929388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375673"/>
            <a:ext cx="9144000" cy="7065419"/>
          </a:xfrm>
          <a:custGeom>
            <a:avLst/>
            <a:gdLst/>
            <a:ahLst/>
            <a:cxnLst/>
            <a:rect l="l" t="t" r="r" b="b"/>
            <a:pathLst>
              <a:path w="9144000" h="7065419">
                <a:moveTo>
                  <a:pt x="0" y="0"/>
                </a:moveTo>
                <a:lnTo>
                  <a:pt x="9144000" y="0"/>
                </a:lnTo>
                <a:lnTo>
                  <a:pt x="9144000" y="7065419"/>
                </a:lnTo>
                <a:lnTo>
                  <a:pt x="0" y="7065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462499" y="705685"/>
            <a:ext cx="7796801" cy="8824950"/>
          </a:xfrm>
          <a:custGeom>
            <a:avLst/>
            <a:gdLst/>
            <a:ahLst/>
            <a:cxnLst/>
            <a:rect l="l" t="t" r="r" b="b"/>
            <a:pathLst>
              <a:path w="7796801" h="8824950">
                <a:moveTo>
                  <a:pt x="0" y="0"/>
                </a:moveTo>
                <a:lnTo>
                  <a:pt x="7796801" y="0"/>
                </a:lnTo>
                <a:lnTo>
                  <a:pt x="7796801" y="8824950"/>
                </a:lnTo>
                <a:lnTo>
                  <a:pt x="0" y="8824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66" r="-96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27882" y="904875"/>
            <a:ext cx="5321261" cy="106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7"/>
              </a:lnSpc>
            </a:pPr>
            <a:r>
              <a:rPr lang="en-US" sz="5400" dirty="0">
                <a:solidFill>
                  <a:srgbClr val="FFF4E3"/>
                </a:solidFill>
                <a:latin typeface="League Spartan"/>
              </a:rPr>
              <a:t>GYMNASIUM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483010"/>
            <a:ext cx="9144000" cy="795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57400" y="1279473"/>
            <a:ext cx="16230600" cy="8788972"/>
          </a:xfrm>
          <a:custGeom>
            <a:avLst/>
            <a:gdLst/>
            <a:ahLst/>
            <a:cxnLst/>
            <a:rect l="l" t="t" r="r" b="b"/>
            <a:pathLst>
              <a:path w="16230600" h="8788972">
                <a:moveTo>
                  <a:pt x="0" y="0"/>
                </a:moveTo>
                <a:lnTo>
                  <a:pt x="16230600" y="0"/>
                </a:lnTo>
                <a:lnTo>
                  <a:pt x="16230600" y="8788972"/>
                </a:lnTo>
                <a:lnTo>
                  <a:pt x="0" y="8788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76" b="-347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5963" y="0"/>
            <a:ext cx="5297686" cy="106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8"/>
              </a:lnSpc>
            </a:pPr>
            <a:r>
              <a:rPr lang="en-US" sz="6170" dirty="0">
                <a:solidFill>
                  <a:srgbClr val="FFF4E3"/>
                </a:solidFill>
                <a:latin typeface="League Spartan"/>
              </a:rPr>
              <a:t>AUDITORIUM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0645" y="2366106"/>
            <a:ext cx="7924395" cy="7307168"/>
          </a:xfrm>
          <a:custGeom>
            <a:avLst/>
            <a:gdLst/>
            <a:ahLst/>
            <a:cxnLst/>
            <a:rect l="l" t="t" r="r" b="b"/>
            <a:pathLst>
              <a:path w="7924395" h="7307168">
                <a:moveTo>
                  <a:pt x="0" y="0"/>
                </a:moveTo>
                <a:lnTo>
                  <a:pt x="7924395" y="0"/>
                </a:lnTo>
                <a:lnTo>
                  <a:pt x="7924395" y="7307168"/>
                </a:lnTo>
                <a:lnTo>
                  <a:pt x="0" y="730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325040" y="767501"/>
            <a:ext cx="9539063" cy="8238282"/>
          </a:xfrm>
          <a:custGeom>
            <a:avLst/>
            <a:gdLst/>
            <a:ahLst/>
            <a:cxnLst/>
            <a:rect l="l" t="t" r="r" b="b"/>
            <a:pathLst>
              <a:path w="9539063" h="8238282">
                <a:moveTo>
                  <a:pt x="0" y="0"/>
                </a:moveTo>
                <a:lnTo>
                  <a:pt x="9539063" y="0"/>
                </a:lnTo>
                <a:lnTo>
                  <a:pt x="9539063" y="8238282"/>
                </a:lnTo>
                <a:lnTo>
                  <a:pt x="0" y="8238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810239" y="392255"/>
            <a:ext cx="4756547" cy="109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388">
                <a:solidFill>
                  <a:srgbClr val="FFF4E3"/>
                </a:solidFill>
                <a:latin typeface="League Spartan"/>
              </a:rPr>
              <a:t>THE OFFICE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9483010"/>
            <a:ext cx="10668000" cy="795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62998"/>
            <a:ext cx="13994823" cy="7144192"/>
          </a:xfrm>
          <a:custGeom>
            <a:avLst/>
            <a:gdLst/>
            <a:ahLst/>
            <a:cxnLst/>
            <a:rect l="l" t="t" r="r" b="b"/>
            <a:pathLst>
              <a:path w="13994823" h="7144192">
                <a:moveTo>
                  <a:pt x="0" y="0"/>
                </a:moveTo>
                <a:lnTo>
                  <a:pt x="13994823" y="0"/>
                </a:lnTo>
                <a:lnTo>
                  <a:pt x="13994823" y="7144191"/>
                </a:lnTo>
                <a:lnTo>
                  <a:pt x="0" y="7144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688" b="-316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8384093" y="8039100"/>
            <a:ext cx="9877326" cy="109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388">
                <a:solidFill>
                  <a:srgbClr val="DE0F3F"/>
                </a:solidFill>
                <a:latin typeface="League Spartan"/>
              </a:rPr>
              <a:t>PHOTOCOPY COUNTER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629C2C0-24D9-0278-5C62-1F1568B473CC}"/>
              </a:ext>
            </a:extLst>
          </p:cNvPr>
          <p:cNvSpPr txBox="1"/>
          <p:nvPr/>
        </p:nvSpPr>
        <p:spPr>
          <a:xfrm>
            <a:off x="423535" y="9134137"/>
            <a:ext cx="7933977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33849">
            <a:off x="-219141" y="3048207"/>
            <a:ext cx="9219803" cy="7299599"/>
          </a:xfrm>
          <a:custGeom>
            <a:avLst/>
            <a:gdLst/>
            <a:ahLst/>
            <a:cxnLst/>
            <a:rect l="l" t="t" r="r" b="b"/>
            <a:pathLst>
              <a:path w="9219803" h="7299599">
                <a:moveTo>
                  <a:pt x="0" y="0"/>
                </a:moveTo>
                <a:lnTo>
                  <a:pt x="9219803" y="0"/>
                </a:lnTo>
                <a:lnTo>
                  <a:pt x="9219803" y="7299599"/>
                </a:lnTo>
                <a:lnTo>
                  <a:pt x="0" y="7299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647805" y="342706"/>
            <a:ext cx="9304007" cy="5057651"/>
          </a:xfrm>
          <a:custGeom>
            <a:avLst/>
            <a:gdLst/>
            <a:ahLst/>
            <a:cxnLst/>
            <a:rect l="l" t="t" r="r" b="b"/>
            <a:pathLst>
              <a:path w="9304007" h="5057651">
                <a:moveTo>
                  <a:pt x="0" y="0"/>
                </a:moveTo>
                <a:lnTo>
                  <a:pt x="9304007" y="0"/>
                </a:lnTo>
                <a:lnTo>
                  <a:pt x="9304007" y="5057652"/>
                </a:lnTo>
                <a:lnTo>
                  <a:pt x="0" y="5057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452330" y="7093986"/>
            <a:ext cx="4806970" cy="2753083"/>
          </a:xfrm>
          <a:custGeom>
            <a:avLst/>
            <a:gdLst/>
            <a:ahLst/>
            <a:cxnLst/>
            <a:rect l="l" t="t" r="r" b="b"/>
            <a:pathLst>
              <a:path w="4806970" h="2753083">
                <a:moveTo>
                  <a:pt x="0" y="0"/>
                </a:moveTo>
                <a:lnTo>
                  <a:pt x="4806970" y="0"/>
                </a:lnTo>
                <a:lnTo>
                  <a:pt x="4806970" y="2753083"/>
                </a:lnTo>
                <a:lnTo>
                  <a:pt x="0" y="275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-1074440" y="190306"/>
            <a:ext cx="8525905" cy="287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8"/>
              </a:lnSpc>
            </a:pPr>
            <a:r>
              <a:rPr lang="en-US" sz="8249">
                <a:solidFill>
                  <a:srgbClr val="FFF4E3"/>
                </a:solidFill>
                <a:latin typeface="Canva Sans 2 Bold"/>
              </a:rPr>
              <a:t>STAFF </a:t>
            </a:r>
          </a:p>
          <a:p>
            <a:pPr algn="ctr">
              <a:lnSpc>
                <a:spcPts val="11548"/>
              </a:lnSpc>
            </a:pPr>
            <a:r>
              <a:rPr lang="en-US" sz="8249">
                <a:solidFill>
                  <a:srgbClr val="FFF4E3"/>
                </a:solidFill>
                <a:latin typeface="Canva Sans 2 Bold"/>
              </a:rPr>
              <a:t>ROOMS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9483010"/>
            <a:ext cx="83058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917309" y="383905"/>
            <a:ext cx="9627491" cy="4759595"/>
          </a:xfrm>
          <a:custGeom>
            <a:avLst/>
            <a:gdLst/>
            <a:ahLst/>
            <a:cxnLst/>
            <a:rect l="l" t="t" r="r" b="b"/>
            <a:pathLst>
              <a:path w="7341417" h="4759595">
                <a:moveTo>
                  <a:pt x="0" y="0"/>
                </a:moveTo>
                <a:lnTo>
                  <a:pt x="7341416" y="0"/>
                </a:lnTo>
                <a:lnTo>
                  <a:pt x="7341416" y="4759595"/>
                </a:lnTo>
                <a:lnTo>
                  <a:pt x="0" y="4759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6" t="-12766" b="-44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71866" y="3759153"/>
            <a:ext cx="7493347" cy="5615362"/>
          </a:xfrm>
          <a:custGeom>
            <a:avLst/>
            <a:gdLst/>
            <a:ahLst/>
            <a:cxnLst/>
            <a:rect l="l" t="t" r="r" b="b"/>
            <a:pathLst>
              <a:path w="7493347" h="5615362">
                <a:moveTo>
                  <a:pt x="0" y="0"/>
                </a:moveTo>
                <a:lnTo>
                  <a:pt x="7493348" y="0"/>
                </a:lnTo>
                <a:lnTo>
                  <a:pt x="7493348" y="5615362"/>
                </a:lnTo>
                <a:lnTo>
                  <a:pt x="0" y="5615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696200" y="4627761"/>
            <a:ext cx="8873457" cy="5393627"/>
          </a:xfrm>
          <a:custGeom>
            <a:avLst/>
            <a:gdLst/>
            <a:ahLst/>
            <a:cxnLst/>
            <a:rect l="l" t="t" r="r" b="b"/>
            <a:pathLst>
              <a:path w="8873457" h="5393627">
                <a:moveTo>
                  <a:pt x="0" y="0"/>
                </a:moveTo>
                <a:lnTo>
                  <a:pt x="8873457" y="0"/>
                </a:lnTo>
                <a:lnTo>
                  <a:pt x="8873457" y="5393627"/>
                </a:lnTo>
                <a:lnTo>
                  <a:pt x="0" y="5393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007" b="-90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43093" y="876300"/>
            <a:ext cx="5292644" cy="27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0"/>
              </a:lnSpc>
            </a:pPr>
            <a:r>
              <a:rPr lang="en-US" sz="7871">
                <a:solidFill>
                  <a:srgbClr val="FFF4E3"/>
                </a:solidFill>
                <a:latin typeface="League Spartan"/>
              </a:rPr>
              <a:t>HD CCTV CAMERAS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9483010"/>
            <a:ext cx="76962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00250" y="2881650"/>
            <a:ext cx="9667824" cy="6376650"/>
          </a:xfrm>
          <a:custGeom>
            <a:avLst/>
            <a:gdLst/>
            <a:ahLst/>
            <a:cxnLst/>
            <a:rect l="l" t="t" r="r" b="b"/>
            <a:pathLst>
              <a:path w="9667824" h="6376650">
                <a:moveTo>
                  <a:pt x="0" y="0"/>
                </a:moveTo>
                <a:lnTo>
                  <a:pt x="9667824" y="0"/>
                </a:lnTo>
                <a:lnTo>
                  <a:pt x="9667824" y="6376650"/>
                </a:lnTo>
                <a:lnTo>
                  <a:pt x="0" y="6376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826951" y="361409"/>
            <a:ext cx="5978806" cy="5040483"/>
          </a:xfrm>
          <a:custGeom>
            <a:avLst/>
            <a:gdLst/>
            <a:ahLst/>
            <a:cxnLst/>
            <a:rect l="l" t="t" r="r" b="b"/>
            <a:pathLst>
              <a:path w="5978806" h="5040483">
                <a:moveTo>
                  <a:pt x="0" y="0"/>
                </a:moveTo>
                <a:lnTo>
                  <a:pt x="5978806" y="0"/>
                </a:lnTo>
                <a:lnTo>
                  <a:pt x="5978806" y="5040482"/>
                </a:lnTo>
                <a:lnTo>
                  <a:pt x="0" y="5040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320064" y="5254601"/>
            <a:ext cx="6650267" cy="4802971"/>
          </a:xfrm>
          <a:custGeom>
            <a:avLst/>
            <a:gdLst/>
            <a:ahLst/>
            <a:cxnLst/>
            <a:rect l="l" t="t" r="r" b="b"/>
            <a:pathLst>
              <a:path w="6650267" h="4802971">
                <a:moveTo>
                  <a:pt x="0" y="0"/>
                </a:moveTo>
                <a:lnTo>
                  <a:pt x="6650267" y="0"/>
                </a:lnTo>
                <a:lnTo>
                  <a:pt x="6650267" y="4802971"/>
                </a:lnTo>
                <a:lnTo>
                  <a:pt x="0" y="4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839508" y="404019"/>
            <a:ext cx="4698008" cy="148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1"/>
              </a:lnSpc>
            </a:pPr>
            <a:r>
              <a:rPr lang="en-US" sz="7200" dirty="0">
                <a:solidFill>
                  <a:srgbClr val="FFF4E3"/>
                </a:solidFill>
                <a:latin typeface="League Spartan"/>
              </a:rPr>
              <a:t>CHAPEL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575995" y="9733775"/>
            <a:ext cx="11320064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000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6377024" cy="10287000"/>
            <a:chOff x="0" y="0"/>
            <a:chExt cx="1679545" cy="3037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3037737"/>
            </a:xfrm>
            <a:custGeom>
              <a:avLst/>
              <a:gdLst/>
              <a:ahLst/>
              <a:cxnLst/>
              <a:rect l="l" t="t" r="r" b="b"/>
              <a:pathLst>
                <a:path w="1679546" h="3037737">
                  <a:moveTo>
                    <a:pt x="0" y="0"/>
                  </a:moveTo>
                  <a:lnTo>
                    <a:pt x="1679546" y="0"/>
                  </a:lnTo>
                  <a:lnTo>
                    <a:pt x="1679546" y="3037737"/>
                  </a:lnTo>
                  <a:lnTo>
                    <a:pt x="0" y="3037737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80090" y="5832999"/>
            <a:ext cx="2500470" cy="3425301"/>
          </a:xfrm>
          <a:custGeom>
            <a:avLst/>
            <a:gdLst/>
            <a:ahLst/>
            <a:cxnLst/>
            <a:rect l="l" t="t" r="r" b="b"/>
            <a:pathLst>
              <a:path w="2500470" h="3425301">
                <a:moveTo>
                  <a:pt x="0" y="0"/>
                </a:moveTo>
                <a:lnTo>
                  <a:pt x="2500470" y="0"/>
                </a:lnTo>
                <a:lnTo>
                  <a:pt x="2500470" y="3425301"/>
                </a:lnTo>
                <a:lnTo>
                  <a:pt x="0" y="3425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352224" y="4811344"/>
            <a:ext cx="5672576" cy="79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3"/>
              </a:lnSpc>
            </a:pPr>
            <a:r>
              <a:rPr lang="en-US" sz="6170">
                <a:solidFill>
                  <a:srgbClr val="FFF4E3"/>
                </a:solidFill>
                <a:latin typeface="League Spartan"/>
              </a:rPr>
              <a:t>ATTENDANCE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88512" y="1264337"/>
            <a:ext cx="1494808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Canva Sans 2"/>
              </a:rPr>
              <a:t>                                      UNIVERSITY OF MUMBAI  Ordinance with effect from 2014-15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06355" y="1960296"/>
            <a:ext cx="10935166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anva Sans 2"/>
              </a:rPr>
              <a:t>As per O.6086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anva Sans 2"/>
              </a:rPr>
              <a:t>Every </a:t>
            </a:r>
            <a:r>
              <a:rPr lang="en-US" sz="3000" dirty="0" err="1">
                <a:solidFill>
                  <a:srgbClr val="000000"/>
                </a:solidFill>
                <a:latin typeface="Canva Sans 2"/>
              </a:rPr>
              <a:t>bonafide</a:t>
            </a:r>
            <a:r>
              <a:rPr lang="en-US" sz="3000" dirty="0">
                <a:solidFill>
                  <a:srgbClr val="000000"/>
                </a:solidFill>
                <a:latin typeface="Canva Sans 2"/>
              </a:rPr>
              <a:t> learner shall be allowed to keep terms for the given semester in a </a:t>
            </a:r>
            <a:r>
              <a:rPr lang="en-US" sz="3000" dirty="0" err="1">
                <a:solidFill>
                  <a:srgbClr val="000000"/>
                </a:solidFill>
                <a:latin typeface="Canva Sans 2"/>
              </a:rPr>
              <a:t>programme</a:t>
            </a:r>
            <a:r>
              <a:rPr lang="en-US" sz="3000" dirty="0">
                <a:solidFill>
                  <a:srgbClr val="000000"/>
                </a:solidFill>
                <a:latin typeface="Canva Sans 2"/>
              </a:rPr>
              <a:t> of her/his enrolment,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anva Sans 2"/>
              </a:rPr>
              <a:t>only if s/he fulfills </a:t>
            </a:r>
            <a:r>
              <a:rPr lang="en-US" sz="3000" u="sng" dirty="0">
                <a:solidFill>
                  <a:srgbClr val="000000"/>
                </a:solidFill>
                <a:latin typeface="Canva Sans 2 Bold"/>
              </a:rPr>
              <a:t>at least seventy five percent (75%) in EACH SUBJECT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50588" y="5268963"/>
            <a:ext cx="905976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dirty="0">
                <a:solidFill>
                  <a:srgbClr val="000000"/>
                </a:solidFill>
                <a:latin typeface="Canva Sans 2"/>
              </a:rPr>
              <a:t>The Attendance Committee ensures that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37329" y="6442020"/>
            <a:ext cx="8939980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Canva Sans 2"/>
              </a:rPr>
              <a:t> Attendance records are maintained. </a:t>
            </a: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Canva Sans 2"/>
              </a:rPr>
              <a:t> Warning letters are issued every semester </a:t>
            </a: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Canva Sans 2"/>
              </a:rPr>
              <a:t>  Attendance records are displayed on the college notice board and college website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483010"/>
            <a:ext cx="7750588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41114" y="0"/>
            <a:ext cx="3746886" cy="10287000"/>
            <a:chOff x="0" y="0"/>
            <a:chExt cx="98683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6834" cy="2709333"/>
            </a:xfrm>
            <a:custGeom>
              <a:avLst/>
              <a:gdLst/>
              <a:ahLst/>
              <a:cxnLst/>
              <a:rect l="l" t="t" r="r" b="b"/>
              <a:pathLst>
                <a:path w="986834" h="2709333">
                  <a:moveTo>
                    <a:pt x="0" y="0"/>
                  </a:moveTo>
                  <a:lnTo>
                    <a:pt x="986834" y="0"/>
                  </a:lnTo>
                  <a:lnTo>
                    <a:pt x="986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757771" y="1134150"/>
            <a:ext cx="10950586" cy="337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46"/>
              </a:lnSpc>
            </a:pPr>
            <a:r>
              <a:rPr lang="en-US" sz="13486">
                <a:solidFill>
                  <a:srgbClr val="000000"/>
                </a:solidFill>
                <a:latin typeface="League Spartan"/>
              </a:rPr>
              <a:t>COLLEGE VISION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5193" y="5411422"/>
            <a:ext cx="13667871" cy="33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79"/>
              </a:lnSpc>
            </a:pPr>
            <a:r>
              <a:rPr lang="en-US" sz="7338" spc="-264" dirty="0">
                <a:solidFill>
                  <a:srgbClr val="222222"/>
                </a:solidFill>
                <a:latin typeface="Canva Sans 2"/>
              </a:rPr>
              <a:t>A commitment to guide our students to achieve excellence through holistic education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83058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9362" y="3388946"/>
            <a:ext cx="6107662" cy="292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7"/>
              </a:lnSpc>
            </a:pPr>
            <a:r>
              <a:rPr lang="en-US" sz="6028">
                <a:solidFill>
                  <a:srgbClr val="FFF4E3"/>
                </a:solidFill>
                <a:latin typeface="League Spartan"/>
              </a:rPr>
              <a:t> ATTENDANCE </a:t>
            </a:r>
          </a:p>
          <a:p>
            <a:pPr>
              <a:lnSpc>
                <a:spcPts val="5787"/>
              </a:lnSpc>
            </a:pPr>
            <a:r>
              <a:rPr lang="en-US" sz="6028">
                <a:solidFill>
                  <a:srgbClr val="FFF4E3"/>
                </a:solidFill>
                <a:latin typeface="League Spartan"/>
              </a:rPr>
              <a:t> </a:t>
            </a:r>
          </a:p>
          <a:p>
            <a:pPr>
              <a:lnSpc>
                <a:spcPts val="5787"/>
              </a:lnSpc>
            </a:pPr>
            <a:r>
              <a:rPr lang="en-US" sz="6028">
                <a:solidFill>
                  <a:srgbClr val="FFF4E3"/>
                </a:solidFill>
                <a:latin typeface="League Spartan"/>
              </a:rPr>
              <a:t>  DEFAULTERS</a:t>
            </a:r>
          </a:p>
          <a:p>
            <a:pPr>
              <a:lnSpc>
                <a:spcPts val="5463"/>
              </a:lnSpc>
            </a:pPr>
            <a:endParaRPr lang="en-US" sz="6028">
              <a:solidFill>
                <a:srgbClr val="FFF4E3"/>
              </a:solidFill>
              <a:latin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299706" y="607410"/>
            <a:ext cx="10227486" cy="7853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766" lvl="1" indent="-343383">
              <a:lnSpc>
                <a:spcPts val="4453"/>
              </a:lnSpc>
              <a:buFont typeface="Arial"/>
              <a:buChar char="•"/>
            </a:pPr>
            <a:r>
              <a:rPr lang="en-US" sz="3180">
                <a:solidFill>
                  <a:srgbClr val="000000"/>
                </a:solidFill>
                <a:latin typeface="Canva Sans 2"/>
              </a:rPr>
              <a:t>The defaulting student and parent/guardian will be called.</a:t>
            </a:r>
          </a:p>
          <a:p>
            <a:pPr>
              <a:lnSpc>
                <a:spcPts val="4453"/>
              </a:lnSpc>
            </a:pPr>
            <a:endParaRPr lang="en-US" sz="3180">
              <a:solidFill>
                <a:srgbClr val="000000"/>
              </a:solidFill>
              <a:latin typeface="Canva Sans 2"/>
            </a:endParaRPr>
          </a:p>
          <a:p>
            <a:pPr marL="686766" lvl="1" indent="-343383">
              <a:lnSpc>
                <a:spcPts val="4453"/>
              </a:lnSpc>
              <a:buFont typeface="Arial"/>
              <a:buChar char="•"/>
            </a:pPr>
            <a:r>
              <a:rPr lang="en-US" sz="3180">
                <a:solidFill>
                  <a:srgbClr val="000000"/>
                </a:solidFill>
                <a:latin typeface="Canva Sans 2"/>
              </a:rPr>
              <a:t>Consequences will be made clear and the student will be encouraged to comply with the requirement of the attendance.</a:t>
            </a:r>
          </a:p>
          <a:p>
            <a:pPr>
              <a:lnSpc>
                <a:spcPts val="4453"/>
              </a:lnSpc>
            </a:pPr>
            <a:endParaRPr lang="en-US" sz="3180">
              <a:solidFill>
                <a:srgbClr val="000000"/>
              </a:solidFill>
              <a:latin typeface="Canva Sans 2"/>
            </a:endParaRPr>
          </a:p>
          <a:p>
            <a:pPr marL="686766" lvl="1" indent="-343383">
              <a:lnSpc>
                <a:spcPts val="4453"/>
              </a:lnSpc>
              <a:buFont typeface="Arial"/>
              <a:buChar char="•"/>
            </a:pPr>
            <a:r>
              <a:rPr lang="en-US" sz="3180">
                <a:solidFill>
                  <a:srgbClr val="000000"/>
                </a:solidFill>
                <a:latin typeface="Canva Sans 2"/>
              </a:rPr>
              <a:t>At the end of the semester, the list of students who are not allowed to keep terms will be displayed.</a:t>
            </a:r>
          </a:p>
          <a:p>
            <a:pPr>
              <a:lnSpc>
                <a:spcPts val="4453"/>
              </a:lnSpc>
            </a:pPr>
            <a:endParaRPr lang="en-US" sz="3180">
              <a:solidFill>
                <a:srgbClr val="000000"/>
              </a:solidFill>
              <a:latin typeface="Canva Sans 2"/>
            </a:endParaRPr>
          </a:p>
          <a:p>
            <a:pPr marL="686766" lvl="1" indent="-343383">
              <a:lnSpc>
                <a:spcPts val="4453"/>
              </a:lnSpc>
              <a:buFont typeface="Arial"/>
              <a:buChar char="•"/>
            </a:pPr>
            <a:r>
              <a:rPr lang="en-US" sz="3180">
                <a:solidFill>
                  <a:srgbClr val="000000"/>
                </a:solidFill>
                <a:latin typeface="Canva Sans 2"/>
              </a:rPr>
              <a:t>In-Charge of Examinations / the Controller of Examinations will be intimated to withdraw the examination forms of such defaulters.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74676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4E3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6619" y="3760132"/>
            <a:ext cx="5563786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DE0F3F"/>
                </a:solidFill>
                <a:latin typeface="League Spartan"/>
              </a:rPr>
              <a:t>ATTENDANCE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DE0F3F"/>
                </a:solidFill>
                <a:latin typeface="League Spartan"/>
              </a:rPr>
              <a:t>DEFAULTERS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95048" y="1998875"/>
            <a:ext cx="8898731" cy="5049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4"/>
              </a:lnSpc>
              <a:spcBef>
                <a:spcPct val="0"/>
              </a:spcBef>
            </a:pPr>
            <a:r>
              <a:rPr lang="en-US" sz="4074" b="1" dirty="0">
                <a:solidFill>
                  <a:schemeClr val="bg2"/>
                </a:solidFill>
                <a:latin typeface="Canva Sans 2"/>
              </a:rPr>
              <a:t>10 DAYS BEFORE </a:t>
            </a:r>
          </a:p>
          <a:p>
            <a:pPr algn="ctr">
              <a:lnSpc>
                <a:spcPts val="5704"/>
              </a:lnSpc>
              <a:spcBef>
                <a:spcPct val="0"/>
              </a:spcBef>
            </a:pPr>
            <a:r>
              <a:rPr lang="en-US" sz="4074" b="1" dirty="0">
                <a:solidFill>
                  <a:schemeClr val="bg2"/>
                </a:solidFill>
                <a:latin typeface="Canva Sans 2"/>
              </a:rPr>
              <a:t>THE COMMENCEMENT OF </a:t>
            </a:r>
          </a:p>
          <a:p>
            <a:pPr algn="ctr">
              <a:lnSpc>
                <a:spcPts val="5704"/>
              </a:lnSpc>
              <a:spcBef>
                <a:spcPct val="0"/>
              </a:spcBef>
            </a:pPr>
            <a:r>
              <a:rPr lang="en-US" sz="4074" b="1" dirty="0">
                <a:solidFill>
                  <a:schemeClr val="bg2"/>
                </a:solidFill>
                <a:latin typeface="Canva Sans 2"/>
              </a:rPr>
              <a:t>THE SEMESTER END EXAMINATION </a:t>
            </a:r>
          </a:p>
          <a:p>
            <a:pPr algn="ctr">
              <a:lnSpc>
                <a:spcPts val="5704"/>
              </a:lnSpc>
              <a:spcBef>
                <a:spcPct val="0"/>
              </a:spcBef>
            </a:pPr>
            <a:r>
              <a:rPr lang="en-US" sz="4074" b="1" dirty="0">
                <a:solidFill>
                  <a:schemeClr val="bg2"/>
                </a:solidFill>
                <a:latin typeface="Canva Sans 2"/>
              </a:rPr>
              <a:t>DEFAULTING LEARNERS </a:t>
            </a:r>
          </a:p>
          <a:p>
            <a:pPr algn="ctr">
              <a:lnSpc>
                <a:spcPts val="5704"/>
              </a:lnSpc>
              <a:spcBef>
                <a:spcPct val="0"/>
              </a:spcBef>
            </a:pPr>
            <a:r>
              <a:rPr lang="en-US" sz="4074" b="1" dirty="0">
                <a:solidFill>
                  <a:schemeClr val="bg2"/>
                </a:solidFill>
                <a:latin typeface="Canva Sans 2"/>
              </a:rPr>
              <a:t>WILL BE INTIMATED THAT</a:t>
            </a:r>
          </a:p>
          <a:p>
            <a:pPr algn="ctr">
              <a:lnSpc>
                <a:spcPts val="5704"/>
              </a:lnSpc>
              <a:spcBef>
                <a:spcPct val="0"/>
              </a:spcBef>
            </a:pPr>
            <a:r>
              <a:rPr lang="en-US" sz="4074" b="1" dirty="0">
                <a:solidFill>
                  <a:schemeClr val="bg2"/>
                </a:solidFill>
                <a:latin typeface="Canva Sans 2"/>
              </a:rPr>
              <a:t>THEIR EXAMINATION FORMS </a:t>
            </a:r>
          </a:p>
          <a:p>
            <a:pPr algn="ctr">
              <a:lnSpc>
                <a:spcPts val="5704"/>
              </a:lnSpc>
              <a:spcBef>
                <a:spcPct val="0"/>
              </a:spcBef>
            </a:pPr>
            <a:r>
              <a:rPr lang="en-US" sz="4074" b="1" dirty="0">
                <a:solidFill>
                  <a:schemeClr val="bg2"/>
                </a:solidFill>
                <a:latin typeface="Canva Sans 2"/>
              </a:rPr>
              <a:t>HAVE BEEN WITHDRAWN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81534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D415B-DFB9-7EAD-6322-8F45B47C5499}"/>
              </a:ext>
            </a:extLst>
          </p:cNvPr>
          <p:cNvSpPr txBox="1"/>
          <p:nvPr/>
        </p:nvSpPr>
        <p:spPr>
          <a:xfrm>
            <a:off x="4572000" y="493597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0F1AD-55D4-46AD-661B-BC97BDA3B653}"/>
              </a:ext>
            </a:extLst>
          </p:cNvPr>
          <p:cNvSpPr txBox="1"/>
          <p:nvPr/>
        </p:nvSpPr>
        <p:spPr>
          <a:xfrm>
            <a:off x="4572000" y="493597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4E3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112" y="3788195"/>
            <a:ext cx="5572800" cy="2608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3"/>
              </a:lnSpc>
            </a:pPr>
            <a:r>
              <a:rPr lang="en-US" sz="4945">
                <a:solidFill>
                  <a:srgbClr val="DE0F3F"/>
                </a:solidFill>
                <a:latin typeface="Montserrat Classic Bold"/>
              </a:rPr>
              <a:t>SCHEDULE OF EXAMINATIONS</a:t>
            </a:r>
          </a:p>
          <a:p>
            <a:pPr algn="ctr">
              <a:lnSpc>
                <a:spcPts val="6923"/>
              </a:lnSpc>
            </a:pPr>
            <a:endParaRPr lang="en-US" sz="4945">
              <a:solidFill>
                <a:srgbClr val="DE0F3F"/>
              </a:solidFill>
              <a:latin typeface="Montserrat Classic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31990" y="482394"/>
            <a:ext cx="10758747" cy="795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 dirty="0">
                <a:solidFill>
                  <a:schemeClr val="bg2"/>
                </a:solidFill>
                <a:latin typeface="Canva Sans 2"/>
              </a:rPr>
              <a:t>SEMESTER END EXAMINATIONS AND 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 dirty="0">
                <a:solidFill>
                  <a:schemeClr val="bg2"/>
                </a:solidFill>
                <a:latin typeface="Canva Sans 2"/>
              </a:rPr>
              <a:t>     A.T.K.T. EXAMINATIONS WILL BE CONDUCTED 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 dirty="0">
                <a:solidFill>
                  <a:schemeClr val="bg2"/>
                </a:solidFill>
                <a:latin typeface="Canva Sans 2"/>
              </a:rPr>
              <a:t>     AS PER INSTRUCTIONS OF THE UNIVERSITY OF MUMBAI.  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  <a:endParaRPr lang="en-US" sz="3744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 dirty="0">
                <a:solidFill>
                  <a:schemeClr val="bg2"/>
                </a:solidFill>
                <a:latin typeface="Canva Sans 2"/>
              </a:rPr>
              <a:t>THE TIMETABLE WILL BE DISPLAYED  AS PER INSTRUCTIONS OF THE UNIVERSITY OF MUMBAI.</a:t>
            </a:r>
          </a:p>
          <a:p>
            <a:pPr algn="ctr">
              <a:lnSpc>
                <a:spcPts val="5242"/>
              </a:lnSpc>
              <a:spcBef>
                <a:spcPct val="0"/>
              </a:spcBef>
            </a:pPr>
            <a:endParaRPr lang="en-US" sz="3744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5242"/>
              </a:lnSpc>
              <a:spcBef>
                <a:spcPct val="0"/>
              </a:spcBef>
            </a:pPr>
            <a:r>
              <a:rPr lang="en-US" sz="3744" dirty="0">
                <a:solidFill>
                  <a:schemeClr val="bg2"/>
                </a:solidFill>
                <a:latin typeface="Canva Sans 2"/>
              </a:rPr>
              <a:t>KEEP IN TOUCH WITH THE COLLEGE WEBSITE AT ALL TIMES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83058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4E3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6619" y="3760132"/>
            <a:ext cx="5563786" cy="4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DE0F3F"/>
                </a:solidFill>
                <a:latin typeface="League Spartan"/>
              </a:rPr>
              <a:t>Before the commencement of an examination, students must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10728" y="520956"/>
            <a:ext cx="11877272" cy="7862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9"/>
              </a:lnSpc>
            </a:pPr>
            <a:r>
              <a:rPr lang="en-US" sz="3335" dirty="0">
                <a:solidFill>
                  <a:schemeClr val="bg2"/>
                </a:solidFill>
                <a:latin typeface="Canva Sans 2"/>
              </a:rPr>
              <a:t>Make sure that there are no books, bits of paper, etc., in your possession or on your desk or in the vicinity of your desk.</a:t>
            </a:r>
          </a:p>
          <a:p>
            <a:pPr algn="ctr">
              <a:lnSpc>
                <a:spcPts val="4669"/>
              </a:lnSpc>
            </a:pPr>
            <a:endParaRPr lang="en-US" sz="3335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4669"/>
              </a:lnSpc>
            </a:pPr>
            <a:r>
              <a:rPr lang="en-US" sz="3335" dirty="0">
                <a:solidFill>
                  <a:schemeClr val="bg2"/>
                </a:solidFill>
                <a:latin typeface="Canva Sans 2"/>
              </a:rPr>
              <a:t>Make sure that your mobiles are not with you in the examination hall.</a:t>
            </a:r>
          </a:p>
          <a:p>
            <a:pPr algn="ctr">
              <a:lnSpc>
                <a:spcPts val="4669"/>
              </a:lnSpc>
            </a:pPr>
            <a:endParaRPr lang="en-US" sz="3335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4669"/>
              </a:lnSpc>
            </a:pPr>
            <a:r>
              <a:rPr lang="en-US" sz="3335" dirty="0">
                <a:solidFill>
                  <a:schemeClr val="bg2"/>
                </a:solidFill>
                <a:latin typeface="Canva Sans 2"/>
              </a:rPr>
              <a:t>Do not speak or communicate in any manner with any other candidate during the examination.</a:t>
            </a:r>
          </a:p>
          <a:p>
            <a:pPr algn="ctr">
              <a:lnSpc>
                <a:spcPts val="4669"/>
              </a:lnSpc>
            </a:pPr>
            <a:endParaRPr lang="en-US" sz="3335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4669"/>
              </a:lnSpc>
            </a:pPr>
            <a:r>
              <a:rPr lang="en-US" sz="3335" dirty="0">
                <a:solidFill>
                  <a:schemeClr val="bg2"/>
                </a:solidFill>
                <a:latin typeface="Canva Sans 2"/>
              </a:rPr>
              <a:t>Do not exchange writing materials, calculators etc. with </a:t>
            </a:r>
            <a:r>
              <a:rPr lang="en-US" sz="3335" dirty="0" err="1">
                <a:solidFill>
                  <a:schemeClr val="bg2"/>
                </a:solidFill>
                <a:latin typeface="Canva Sans 2"/>
              </a:rPr>
              <a:t>neighbouring</a:t>
            </a:r>
            <a:r>
              <a:rPr lang="en-US" sz="3335" dirty="0">
                <a:solidFill>
                  <a:schemeClr val="bg2"/>
                </a:solidFill>
                <a:latin typeface="Canva Sans 2"/>
              </a:rPr>
              <a:t> candidates. </a:t>
            </a:r>
          </a:p>
          <a:p>
            <a:pPr algn="ctr">
              <a:lnSpc>
                <a:spcPts val="5369"/>
              </a:lnSpc>
              <a:spcBef>
                <a:spcPct val="0"/>
              </a:spcBef>
            </a:pPr>
            <a:endParaRPr lang="en-US" sz="3335" dirty="0">
              <a:solidFill>
                <a:srgbClr val="FFF4E3"/>
              </a:solidFill>
              <a:latin typeface="Canva Sans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84582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4E3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6619" y="3760132"/>
            <a:ext cx="556378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DE0F3F"/>
                </a:solidFill>
                <a:latin typeface="League Spartan"/>
              </a:rPr>
              <a:t>UNFAIR MEANS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00828" y="2017925"/>
            <a:ext cx="11887172" cy="743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574" dirty="0">
                <a:solidFill>
                  <a:schemeClr val="bg2"/>
                </a:solidFill>
                <a:latin typeface="Canva Sans 2"/>
              </a:rPr>
              <a:t>Students caught trying to copy or found copying during the examinations will be dealt with as per </a:t>
            </a:r>
            <a:r>
              <a:rPr lang="en-US" sz="3574" dirty="0">
                <a:solidFill>
                  <a:schemeClr val="bg2"/>
                </a:solidFill>
                <a:latin typeface="Canva Sans 2 Bold"/>
              </a:rPr>
              <a:t>Ordinance No. 5050</a:t>
            </a:r>
            <a:r>
              <a:rPr lang="en-US" sz="3574" dirty="0">
                <a:solidFill>
                  <a:schemeClr val="bg2"/>
                </a:solidFill>
                <a:latin typeface="Canva Sans 2"/>
              </a:rPr>
              <a:t> (University of Mumbai) by the Unfair Means Committee.</a:t>
            </a:r>
          </a:p>
          <a:p>
            <a:pPr algn="ctr">
              <a:lnSpc>
                <a:spcPts val="5844"/>
              </a:lnSpc>
            </a:pPr>
            <a:endParaRPr lang="en-US" sz="3574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5844"/>
              </a:lnSpc>
            </a:pPr>
            <a:r>
              <a:rPr lang="en-US" sz="4174" u="sng" dirty="0">
                <a:solidFill>
                  <a:schemeClr val="bg2"/>
                </a:solidFill>
                <a:latin typeface="Canva Sans 2 Bold"/>
              </a:rPr>
              <a:t>A student found guilty of using unfair means will lose a full academic year.</a:t>
            </a:r>
          </a:p>
          <a:p>
            <a:pPr algn="ctr">
              <a:lnSpc>
                <a:spcPts val="7104"/>
              </a:lnSpc>
            </a:pPr>
            <a:endParaRPr lang="en-US" sz="4174" u="sng" dirty="0">
              <a:solidFill>
                <a:srgbClr val="FFF4E3"/>
              </a:solidFill>
              <a:latin typeface="Canva Sans 2 Bold"/>
            </a:endParaRPr>
          </a:p>
          <a:p>
            <a:pPr algn="ctr">
              <a:lnSpc>
                <a:spcPts val="7104"/>
              </a:lnSpc>
            </a:pPr>
            <a:endParaRPr lang="en-US" sz="4174" u="sng" dirty="0">
              <a:solidFill>
                <a:srgbClr val="FFF4E3"/>
              </a:solidFill>
              <a:latin typeface="Canva Sans 2 Bold"/>
            </a:endParaRPr>
          </a:p>
          <a:p>
            <a:pPr algn="ctr">
              <a:lnSpc>
                <a:spcPts val="7104"/>
              </a:lnSpc>
              <a:spcBef>
                <a:spcPct val="0"/>
              </a:spcBef>
            </a:pPr>
            <a:endParaRPr lang="en-US" sz="4174" u="sng" dirty="0">
              <a:solidFill>
                <a:srgbClr val="FFF4E3"/>
              </a:solidFill>
              <a:latin typeface="Canva Sans 2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80010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330575"/>
            <a:ext cx="6377024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4E3"/>
                </a:solidFill>
                <a:latin typeface="League Spartan"/>
              </a:rPr>
              <a:t>RESULTS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4E3"/>
                </a:solidFill>
                <a:latin typeface="League Spartan"/>
              </a:rPr>
              <a:t> INTERPRETATION OF GRADES FOR COURSES</a:t>
            </a:r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559790" y="1305713"/>
          <a:ext cx="11442938" cy="7972426"/>
        </p:xfrm>
        <a:graphic>
          <a:graphicData uri="http://schemas.openxmlformats.org/drawingml/2006/table">
            <a:tbl>
              <a:tblPr/>
              <a:tblGrid>
                <a:gridCol w="4298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8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5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8738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League Spartan"/>
                        </a:rPr>
                        <a:t>GRADES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League Spartan"/>
                        </a:rPr>
                        <a:t>MARKS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League Spartan"/>
                        </a:rPr>
                        <a:t>PERFORMANCE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7428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80 and above</a:t>
                      </a:r>
                      <a:endParaRPr lang="en-US" sz="1100"/>
                    </a:p>
                    <a:p>
                      <a:pPr algn="ctr">
                        <a:lnSpc>
                          <a:spcPts val="5599"/>
                        </a:lnSpc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Outstanding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13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A+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70 to 79.99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Excellent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13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60 to 69.99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Very Good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0" y="9483010"/>
            <a:ext cx="80772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330575"/>
            <a:ext cx="6377024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4E3"/>
                </a:solidFill>
                <a:latin typeface="League Spartan"/>
              </a:rPr>
              <a:t>RESULTS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4E3"/>
                </a:solidFill>
                <a:latin typeface="League Spartan"/>
              </a:rPr>
              <a:t> INTERPRETATION OF GRADES FOR COURSES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493000"/>
            <a:ext cx="77724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7003650" y="204787"/>
          <a:ext cx="10621182" cy="9877425"/>
        </p:xfrm>
        <a:graphic>
          <a:graphicData uri="http://schemas.openxmlformats.org/drawingml/2006/table">
            <a:tbl>
              <a:tblPr/>
              <a:tblGrid>
                <a:gridCol w="4018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2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548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B+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55 to 59.99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Good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548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50 to 54.99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Above Average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548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45 to 45.99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Average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548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40 to 44.99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Pass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548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F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Less than 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Canva Sans 2"/>
                        </a:rPr>
                        <a:t>Fail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037"/>
            <a:ext cx="6803007" cy="10287000"/>
            <a:chOff x="112192" y="3697"/>
            <a:chExt cx="1679546" cy="2709333"/>
          </a:xfrm>
        </p:grpSpPr>
        <p:sp>
          <p:nvSpPr>
            <p:cNvPr id="3" name="Freeform 3"/>
            <p:cNvSpPr/>
            <p:nvPr/>
          </p:nvSpPr>
          <p:spPr>
            <a:xfrm>
              <a:off x="112192" y="3697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21106" y="973353"/>
              <a:ext cx="1344632" cy="8393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459"/>
                </a:lnSpc>
              </a:pPr>
              <a:r>
                <a:rPr lang="en-US" sz="3600" dirty="0">
                  <a:solidFill>
                    <a:srgbClr val="FFF4E3"/>
                  </a:solidFill>
                  <a:latin typeface="League Spartan"/>
                </a:rPr>
                <a:t>RESULTS- </a:t>
              </a:r>
            </a:p>
            <a:p>
              <a:pPr>
                <a:lnSpc>
                  <a:spcPts val="5459"/>
                </a:lnSpc>
              </a:pPr>
              <a:r>
                <a:rPr lang="en-US" sz="3600" dirty="0">
                  <a:solidFill>
                    <a:srgbClr val="FFF4E3"/>
                  </a:solidFill>
                  <a:latin typeface="League Spartan"/>
                </a:rPr>
                <a:t>INTERPRETATION OF OVERALL  GRADE TABLE</a:t>
              </a:r>
            </a:p>
            <a:p>
              <a:pPr algn="ctr">
                <a:lnSpc>
                  <a:spcPts val="5459"/>
                </a:lnSpc>
              </a:pPr>
              <a:endParaRPr lang="en-US" sz="4400" dirty="0">
                <a:solidFill>
                  <a:srgbClr val="FFF4E3"/>
                </a:solidFill>
                <a:latin typeface="League Spartan"/>
              </a:endParaRPr>
            </a:p>
            <a:p>
              <a:pPr algn="ctr">
                <a:lnSpc>
                  <a:spcPts val="5459"/>
                </a:lnSpc>
              </a:pPr>
              <a:r>
                <a:rPr lang="en-US" sz="4400" dirty="0">
                  <a:solidFill>
                    <a:srgbClr val="FFF4E3"/>
                  </a:solidFill>
                  <a:latin typeface="League Spartan"/>
                </a:rPr>
                <a:t>SGPA</a:t>
              </a:r>
            </a:p>
            <a:p>
              <a:pPr algn="r">
                <a:lnSpc>
                  <a:spcPts val="5459"/>
                </a:lnSpc>
              </a:pPr>
              <a:endParaRPr lang="en-US" sz="3200" dirty="0">
                <a:solidFill>
                  <a:srgbClr val="FFF4E3"/>
                </a:solidFill>
                <a:latin typeface="League Spartan"/>
              </a:endParaRPr>
            </a:p>
            <a:p>
              <a:pPr algn="ctr">
                <a:lnSpc>
                  <a:spcPts val="4200"/>
                </a:lnSpc>
              </a:pPr>
              <a:r>
                <a:rPr lang="en-US" sz="4000" dirty="0">
                  <a:solidFill>
                    <a:srgbClr val="FFF4E3"/>
                  </a:solidFill>
                  <a:latin typeface="League Spartan"/>
                </a:rPr>
                <a:t>The final grade earned by a learner at the end of three years in college is a cumulative grade point average of all </a:t>
              </a:r>
            </a:p>
            <a:p>
              <a:pPr algn="ctr">
                <a:lnSpc>
                  <a:spcPts val="4200"/>
                </a:lnSpc>
              </a:pPr>
              <a:r>
                <a:rPr lang="en-US" sz="4000" dirty="0">
                  <a:solidFill>
                    <a:srgbClr val="FFF4E3"/>
                  </a:solidFill>
                  <a:latin typeface="League Spartan"/>
                </a:rPr>
                <a:t>six Semester </a:t>
              </a:r>
              <a:r>
                <a:rPr lang="en-US" sz="3600" dirty="0">
                  <a:solidFill>
                    <a:srgbClr val="FFF4E3"/>
                  </a:solidFill>
                  <a:latin typeface="League Spartan"/>
                </a:rPr>
                <a:t>Grade Point Averages (SGPAs).</a:t>
              </a:r>
              <a:endParaRPr lang="en-US" sz="5400" dirty="0">
                <a:solidFill>
                  <a:srgbClr val="FFF4E3"/>
                </a:solidFill>
                <a:latin typeface="League Spartan"/>
              </a:endParaRPr>
            </a:p>
            <a:p>
              <a:pPr algn="ctr">
                <a:lnSpc>
                  <a:spcPts val="5459"/>
                </a:lnSpc>
              </a:pPr>
              <a:endParaRPr lang="en-US" sz="3000" dirty="0">
                <a:solidFill>
                  <a:srgbClr val="FFF4E3"/>
                </a:solidFill>
                <a:latin typeface="League Spartan"/>
              </a:endParaRPr>
            </a:p>
            <a:p>
              <a:pPr marL="0" lvl="0" indent="0" algn="r">
                <a:lnSpc>
                  <a:spcPts val="5459"/>
                </a:lnSpc>
                <a:spcBef>
                  <a:spcPct val="0"/>
                </a:spcBef>
              </a:pPr>
              <a:endParaRPr lang="en-US" sz="3000" dirty="0">
                <a:solidFill>
                  <a:srgbClr val="FFF4E3"/>
                </a:solidFill>
                <a:latin typeface="League Spartan"/>
              </a:endParaRP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106059"/>
              </p:ext>
            </p:extLst>
          </p:nvPr>
        </p:nvGraphicFramePr>
        <p:xfrm>
          <a:off x="6792476" y="14037"/>
          <a:ext cx="11495524" cy="10258924"/>
        </p:xfrm>
        <a:graphic>
          <a:graphicData uri="http://schemas.openxmlformats.org/drawingml/2006/table">
            <a:tbl>
              <a:tblPr/>
              <a:tblGrid>
                <a:gridCol w="6385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9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6313">
                <a:tc>
                  <a:txBody>
                    <a:bodyPr/>
                    <a:lstStyle/>
                    <a:p>
                      <a:pPr algn="ctr">
                        <a:lnSpc>
                          <a:spcPts val="4760"/>
                        </a:lnSpc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League Spartan"/>
                        </a:rPr>
                        <a:t>SGPA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League Spartan"/>
                        </a:rPr>
                        <a:t>GRADE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373"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Canva Sans 2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Canva Sans 2"/>
                        </a:rPr>
                        <a:t>O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373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Canva Sans 2"/>
                        </a:rPr>
                        <a:t>9-9.99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nva Sans 2"/>
                        </a:rPr>
                        <a:t>A+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0373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nva Sans 2"/>
                        </a:rPr>
                        <a:t>8-8.99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nva Sans 2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0373"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anva Sans 2"/>
                        </a:rPr>
                        <a:t>7-7.99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Canva Sans 2"/>
                        </a:rPr>
                        <a:t>B+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0373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nva Sans 2"/>
                        </a:rPr>
                        <a:t>6-6.99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Canva Sans 2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0373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nva Sans 2"/>
                        </a:rPr>
                        <a:t>5-5.99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>
                          <a:solidFill>
                            <a:srgbClr val="000000"/>
                          </a:solidFill>
                          <a:latin typeface="Canva Sans 2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70373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Canva Sans 2"/>
                        </a:rPr>
                        <a:t>4-4.99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79"/>
                        </a:lnSpc>
                        <a:defRPr/>
                      </a:pPr>
                      <a:r>
                        <a:rPr lang="en-US" sz="3199" dirty="0">
                          <a:solidFill>
                            <a:srgbClr val="000000"/>
                          </a:solidFill>
                          <a:latin typeface="Canva Sans 2"/>
                        </a:rPr>
                        <a:t>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0" y="9483010"/>
            <a:ext cx="77724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7768" y="1991113"/>
            <a:ext cx="5999255" cy="3521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FF4E3"/>
                </a:solidFill>
                <a:latin typeface="League Spartan"/>
              </a:rPr>
              <a:t>RESULTS- VERIFICATION, PHOTOCOPY, REVALUATUON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22852" y="709363"/>
            <a:ext cx="10882276" cy="786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2"/>
              </a:lnSpc>
              <a:spcBef>
                <a:spcPct val="0"/>
              </a:spcBef>
            </a:pPr>
            <a:r>
              <a:rPr lang="en-US" sz="3430">
                <a:solidFill>
                  <a:srgbClr val="000000"/>
                </a:solidFill>
                <a:latin typeface="Canva Sans 2"/>
              </a:rPr>
              <a:t>Verification : Students can request the office to check the marks </a:t>
            </a:r>
          </a:p>
          <a:p>
            <a:pPr algn="ctr">
              <a:lnSpc>
                <a:spcPts val="4802"/>
              </a:lnSpc>
              <a:spcBef>
                <a:spcPct val="0"/>
              </a:spcBef>
            </a:pPr>
            <a:endParaRPr lang="en-US" sz="343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802"/>
              </a:lnSpc>
              <a:spcBef>
                <a:spcPct val="0"/>
              </a:spcBef>
            </a:pPr>
            <a:r>
              <a:rPr lang="en-US" sz="3430">
                <a:solidFill>
                  <a:srgbClr val="000000"/>
                </a:solidFill>
                <a:latin typeface="Canva Sans 2"/>
              </a:rPr>
              <a:t>Photocopy  : Students can ask for a copy of the assessed answer booklet</a:t>
            </a:r>
          </a:p>
          <a:p>
            <a:pPr algn="ctr">
              <a:lnSpc>
                <a:spcPts val="4802"/>
              </a:lnSpc>
              <a:spcBef>
                <a:spcPct val="0"/>
              </a:spcBef>
            </a:pPr>
            <a:endParaRPr lang="en-US" sz="343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802"/>
              </a:lnSpc>
              <a:spcBef>
                <a:spcPct val="0"/>
              </a:spcBef>
            </a:pPr>
            <a:r>
              <a:rPr lang="en-US" sz="3430">
                <a:solidFill>
                  <a:srgbClr val="000000"/>
                </a:solidFill>
                <a:latin typeface="Canva Sans 2"/>
              </a:rPr>
              <a:t>Revaluation :  Can be requested before or after asking for a  photocopy if the student feels s/he deserved more  marks</a:t>
            </a:r>
          </a:p>
          <a:p>
            <a:pPr algn="ctr">
              <a:lnSpc>
                <a:spcPts val="4802"/>
              </a:lnSpc>
              <a:spcBef>
                <a:spcPct val="0"/>
              </a:spcBef>
            </a:pPr>
            <a:endParaRPr lang="en-US" sz="343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802"/>
              </a:lnSpc>
              <a:spcBef>
                <a:spcPct val="0"/>
              </a:spcBef>
            </a:pPr>
            <a:r>
              <a:rPr lang="en-US" sz="3430">
                <a:solidFill>
                  <a:srgbClr val="000000"/>
                </a:solidFill>
                <a:latin typeface="Canva Sans 2"/>
              </a:rPr>
              <a:t>***Applications must be submitted to the office within 7 days </a:t>
            </a:r>
          </a:p>
          <a:p>
            <a:pPr algn="ctr">
              <a:lnSpc>
                <a:spcPts val="4802"/>
              </a:lnSpc>
              <a:spcBef>
                <a:spcPct val="0"/>
              </a:spcBef>
            </a:pPr>
            <a:r>
              <a:rPr lang="en-US" sz="3430">
                <a:solidFill>
                  <a:srgbClr val="000000"/>
                </a:solidFill>
                <a:latin typeface="Canva Sans 2"/>
              </a:rPr>
              <a:t>    of declaration of results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79248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4E3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1143" y="2887663"/>
            <a:ext cx="5954738" cy="4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DE0F3F"/>
                </a:solidFill>
                <a:latin typeface="League Spartan"/>
              </a:rPr>
              <a:t>WHEN ARE A.T.K.T. EXAMINATIONS CONDUCTED ?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DE0F3F"/>
              </a:solidFill>
              <a:latin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77024" y="962025"/>
            <a:ext cx="11317916" cy="701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  <a:spcBef>
                <a:spcPct val="0"/>
              </a:spcBef>
            </a:pPr>
            <a:r>
              <a:rPr lang="en-US" sz="3552" dirty="0">
                <a:solidFill>
                  <a:schemeClr val="bg2"/>
                </a:solidFill>
                <a:latin typeface="Canva Sans 2"/>
              </a:rPr>
              <a:t>With effect from 2015-16 </a:t>
            </a:r>
          </a:p>
          <a:p>
            <a:pPr algn="ctr">
              <a:lnSpc>
                <a:spcPts val="4973"/>
              </a:lnSpc>
              <a:spcBef>
                <a:spcPct val="0"/>
              </a:spcBef>
            </a:pPr>
            <a:r>
              <a:rPr lang="en-US" sz="3552" dirty="0">
                <a:solidFill>
                  <a:schemeClr val="bg2"/>
                </a:solidFill>
                <a:latin typeface="Canva Sans 2"/>
              </a:rPr>
              <a:t>All semester internal assessment and semester end examinations are conducted in every Semester.</a:t>
            </a:r>
          </a:p>
          <a:p>
            <a:pPr algn="ctr">
              <a:lnSpc>
                <a:spcPts val="4973"/>
              </a:lnSpc>
              <a:spcBef>
                <a:spcPct val="0"/>
              </a:spcBef>
            </a:pPr>
            <a:endParaRPr lang="en-US" sz="3552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4973"/>
              </a:lnSpc>
              <a:spcBef>
                <a:spcPct val="0"/>
              </a:spcBef>
            </a:pPr>
            <a:r>
              <a:rPr lang="en-US" sz="3552" dirty="0">
                <a:solidFill>
                  <a:schemeClr val="bg2"/>
                </a:solidFill>
                <a:latin typeface="Canva Sans 2"/>
              </a:rPr>
              <a:t>Thus if a student fails in some/all papers in Semester I /III s/he can appear for these papers when the Semester II/ IV exams are conducted.</a:t>
            </a:r>
          </a:p>
          <a:p>
            <a:pPr algn="ctr">
              <a:lnSpc>
                <a:spcPts val="4973"/>
              </a:lnSpc>
              <a:spcBef>
                <a:spcPct val="0"/>
              </a:spcBef>
            </a:pPr>
            <a:endParaRPr lang="en-US" sz="3552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4973"/>
              </a:lnSpc>
              <a:spcBef>
                <a:spcPct val="0"/>
              </a:spcBef>
            </a:pPr>
            <a:r>
              <a:rPr lang="en-US" sz="3552" dirty="0">
                <a:solidFill>
                  <a:schemeClr val="bg2"/>
                </a:solidFill>
                <a:latin typeface="Canva Sans 2"/>
              </a:rPr>
              <a:t>Similarly, if a student fails in Semester II /IV examinations s/he can appear for these papers in the following Semester.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81534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66284" y="4555269"/>
            <a:ext cx="2644456" cy="2538677"/>
          </a:xfrm>
          <a:custGeom>
            <a:avLst/>
            <a:gdLst/>
            <a:ahLst/>
            <a:cxnLst/>
            <a:rect l="l" t="t" r="r" b="b"/>
            <a:pathLst>
              <a:path w="2644456" h="2538677">
                <a:moveTo>
                  <a:pt x="0" y="0"/>
                </a:moveTo>
                <a:lnTo>
                  <a:pt x="2644456" y="0"/>
                </a:lnTo>
                <a:lnTo>
                  <a:pt x="2644456" y="2538678"/>
                </a:lnTo>
                <a:lnTo>
                  <a:pt x="0" y="2538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371651" y="881310"/>
            <a:ext cx="8568150" cy="318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88"/>
              </a:lnSpc>
            </a:pPr>
            <a:r>
              <a:rPr lang="en-US" sz="12696">
                <a:solidFill>
                  <a:srgbClr val="000000"/>
                </a:solidFill>
                <a:latin typeface="League Spartan"/>
              </a:rPr>
              <a:t>COLLEGE </a:t>
            </a:r>
          </a:p>
          <a:p>
            <a:pPr>
              <a:lnSpc>
                <a:spcPts val="12188"/>
              </a:lnSpc>
            </a:pPr>
            <a:r>
              <a:rPr lang="en-US" sz="12696">
                <a:solidFill>
                  <a:srgbClr val="000000"/>
                </a:solidFill>
                <a:latin typeface="League Spartan"/>
              </a:rPr>
              <a:t>MISSION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3800" y="4046894"/>
            <a:ext cx="10329877" cy="526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993" lvl="1" indent="-417996">
              <a:lnSpc>
                <a:spcPts val="4181"/>
              </a:lnSpc>
              <a:buFont typeface="Arial"/>
              <a:buChar char="•"/>
            </a:pPr>
            <a:r>
              <a:rPr lang="en-US" sz="3872" dirty="0">
                <a:solidFill>
                  <a:srgbClr val="000000"/>
                </a:solidFill>
                <a:latin typeface="Arimo"/>
              </a:rPr>
              <a:t> To </a:t>
            </a:r>
            <a:r>
              <a:rPr lang="en-US" sz="3872" dirty="0" err="1">
                <a:solidFill>
                  <a:srgbClr val="000000"/>
                </a:solidFill>
                <a:latin typeface="Arimo"/>
              </a:rPr>
              <a:t>mould</a:t>
            </a:r>
            <a:r>
              <a:rPr lang="en-US" sz="3872" dirty="0">
                <a:solidFill>
                  <a:srgbClr val="000000"/>
                </a:solidFill>
                <a:latin typeface="Arimo"/>
              </a:rPr>
              <a:t> students to be morally upright, socially committed and spiritually inspired, by Christian principles, to be responsible citizens of India and the world.</a:t>
            </a:r>
          </a:p>
          <a:p>
            <a:pPr marL="835993" lvl="1" indent="-417996">
              <a:lnSpc>
                <a:spcPts val="4181"/>
              </a:lnSpc>
              <a:buFont typeface="Arial"/>
              <a:buChar char="•"/>
            </a:pPr>
            <a:r>
              <a:rPr lang="en-US" sz="3872" dirty="0">
                <a:solidFill>
                  <a:srgbClr val="000000"/>
                </a:solidFill>
                <a:latin typeface="Arimo"/>
              </a:rPr>
              <a:t> To enable students </a:t>
            </a:r>
            <a:r>
              <a:rPr lang="en-US" sz="3872" dirty="0" err="1">
                <a:solidFill>
                  <a:srgbClr val="000000"/>
                </a:solidFill>
                <a:latin typeface="Arimo"/>
              </a:rPr>
              <a:t>realise</a:t>
            </a:r>
            <a:r>
              <a:rPr lang="en-US" sz="3872" dirty="0">
                <a:solidFill>
                  <a:srgbClr val="000000"/>
                </a:solidFill>
                <a:latin typeface="Arimo"/>
              </a:rPr>
              <a:t> their full potential in academic, cultural and sporting pursuits.</a:t>
            </a:r>
          </a:p>
          <a:p>
            <a:pPr marL="835993" lvl="1" indent="-417996">
              <a:lnSpc>
                <a:spcPts val="4181"/>
              </a:lnSpc>
              <a:buFont typeface="Arial"/>
              <a:buChar char="•"/>
            </a:pPr>
            <a:r>
              <a:rPr lang="en-US" sz="3872" dirty="0">
                <a:solidFill>
                  <a:srgbClr val="000000"/>
                </a:solidFill>
                <a:latin typeface="Arimo"/>
              </a:rPr>
              <a:t> To foster a scientific temper and encourage students to adopt a rational approach to solve problems.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483010"/>
            <a:ext cx="7543800" cy="803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 Science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776064" cy="10287000"/>
            <a:chOff x="0" y="0"/>
            <a:chExt cx="99451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4519" cy="2709333"/>
            </a:xfrm>
            <a:custGeom>
              <a:avLst/>
              <a:gdLst/>
              <a:ahLst/>
              <a:cxnLst/>
              <a:rect l="l" t="t" r="r" b="b"/>
              <a:pathLst>
                <a:path w="994519" h="2709333">
                  <a:moveTo>
                    <a:pt x="0" y="0"/>
                  </a:moveTo>
                  <a:lnTo>
                    <a:pt x="994519" y="0"/>
                  </a:lnTo>
                  <a:lnTo>
                    <a:pt x="99451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48200" y="1714500"/>
            <a:ext cx="12652426" cy="720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2"/>
              </a:lnSpc>
              <a:spcBef>
                <a:spcPct val="0"/>
              </a:spcBef>
            </a:pPr>
            <a:r>
              <a:rPr lang="en-US" sz="3701" dirty="0">
                <a:solidFill>
                  <a:srgbClr val="000000"/>
                </a:solidFill>
                <a:latin typeface="Canva Sans 2"/>
              </a:rPr>
              <a:t>Students should keep in touch with the college notice boards and website for exam related information.</a:t>
            </a: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5182"/>
              </a:lnSpc>
              <a:spcBef>
                <a:spcPct val="0"/>
              </a:spcBef>
            </a:pPr>
            <a:r>
              <a:rPr lang="en-US" sz="3701" dirty="0">
                <a:solidFill>
                  <a:srgbClr val="000000"/>
                </a:solidFill>
                <a:latin typeface="Canva Sans 2"/>
              </a:rPr>
              <a:t>Students should report to the examination hall on time.</a:t>
            </a: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5182"/>
              </a:lnSpc>
              <a:spcBef>
                <a:spcPct val="0"/>
              </a:spcBef>
            </a:pPr>
            <a:r>
              <a:rPr lang="en-US" sz="3701" dirty="0">
                <a:solidFill>
                  <a:srgbClr val="000000"/>
                </a:solidFill>
                <a:latin typeface="Canva Sans 2"/>
              </a:rPr>
              <a:t>Students must carry their identity card and hall ticket.</a:t>
            </a: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5182"/>
              </a:lnSpc>
              <a:spcBef>
                <a:spcPct val="0"/>
              </a:spcBef>
            </a:pPr>
            <a:r>
              <a:rPr lang="en-US" sz="3701" dirty="0">
                <a:solidFill>
                  <a:srgbClr val="000000"/>
                </a:solidFill>
                <a:latin typeface="Canva Sans 2"/>
              </a:rPr>
              <a:t>Students must collect their hall ticket and results from the office </a:t>
            </a:r>
            <a:r>
              <a:rPr lang="en-US" sz="3701" u="sng" dirty="0">
                <a:solidFill>
                  <a:srgbClr val="000000"/>
                </a:solidFill>
                <a:latin typeface="Canva Sans 2 Bold"/>
              </a:rPr>
              <a:t>on the date and time specified.</a:t>
            </a: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1" u="sng" dirty="0">
              <a:solidFill>
                <a:srgbClr val="000000"/>
              </a:solidFill>
              <a:latin typeface="Canva Sans 2 Bold"/>
            </a:endParaRP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1" u="sng" dirty="0">
              <a:solidFill>
                <a:srgbClr val="000000"/>
              </a:solidFill>
              <a:latin typeface="Canva Sans 2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9715500"/>
            <a:ext cx="130302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162693" cy="10287000"/>
            <a:chOff x="0" y="0"/>
            <a:chExt cx="109634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6347" cy="2709333"/>
            </a:xfrm>
            <a:custGeom>
              <a:avLst/>
              <a:gdLst/>
              <a:ahLst/>
              <a:cxnLst/>
              <a:rect l="l" t="t" r="r" b="b"/>
              <a:pathLst>
                <a:path w="1096347" h="2709333">
                  <a:moveTo>
                    <a:pt x="0" y="0"/>
                  </a:moveTo>
                  <a:lnTo>
                    <a:pt x="1096347" y="0"/>
                  </a:lnTo>
                  <a:lnTo>
                    <a:pt x="10963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24400" y="2171700"/>
            <a:ext cx="12617278" cy="662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2"/>
              </a:lnSpc>
            </a:pPr>
            <a:r>
              <a:rPr lang="en-US" sz="3701" dirty="0">
                <a:solidFill>
                  <a:srgbClr val="000000"/>
                </a:solidFill>
                <a:latin typeface="Canva Sans 2"/>
              </a:rPr>
              <a:t>•Inform the office one week in advance of exams if you need concession as an LD /physically challenged student. </a:t>
            </a:r>
          </a:p>
          <a:p>
            <a:pPr algn="ctr">
              <a:lnSpc>
                <a:spcPts val="5182"/>
              </a:lnSpc>
            </a:pPr>
            <a:endParaRPr lang="en-US" sz="37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5182"/>
              </a:lnSpc>
            </a:pPr>
            <a:r>
              <a:rPr lang="en-US" sz="3701" dirty="0">
                <a:solidFill>
                  <a:srgbClr val="000000"/>
                </a:solidFill>
                <a:latin typeface="Canva Sans 2"/>
              </a:rPr>
              <a:t>•DO NOT INDULGE IN UNFAIR PRACTICES DURING EXAMINATIONS</a:t>
            </a:r>
          </a:p>
          <a:p>
            <a:pPr algn="ctr">
              <a:lnSpc>
                <a:spcPts val="5182"/>
              </a:lnSpc>
            </a:pPr>
            <a:endParaRPr lang="en-US" sz="37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5182"/>
              </a:lnSpc>
            </a:pPr>
            <a:r>
              <a:rPr lang="en-US" sz="3701" dirty="0">
                <a:solidFill>
                  <a:srgbClr val="000000"/>
                </a:solidFill>
                <a:latin typeface="Canva Sans 2"/>
              </a:rPr>
              <a:t>•Follow notifications on the college website at all times</a:t>
            </a: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3701" dirty="0">
              <a:solidFill>
                <a:srgbClr val="000000"/>
              </a:solidFill>
              <a:latin typeface="Canva Sans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2000" y="9715500"/>
            <a:ext cx="108204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667534" y="495300"/>
            <a:ext cx="11242426" cy="106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2"/>
              </a:lnSpc>
            </a:pPr>
            <a:endParaRPr dirty="0"/>
          </a:p>
          <a:p>
            <a:pPr algn="ctr">
              <a:lnSpc>
                <a:spcPts val="4062"/>
              </a:lnSpc>
            </a:pPr>
            <a:r>
              <a:rPr lang="en-US" sz="2901" dirty="0">
                <a:solidFill>
                  <a:srgbClr val="000000"/>
                </a:solidFill>
                <a:latin typeface="Canva Sans 2"/>
              </a:rPr>
              <a:t>Minimum </a:t>
            </a:r>
            <a:r>
              <a:rPr lang="en-US" sz="2901" dirty="0">
                <a:solidFill>
                  <a:srgbClr val="000000"/>
                </a:solidFill>
                <a:latin typeface="Canva Sans 2 Bold"/>
              </a:rPr>
              <a:t>75 % attendance</a:t>
            </a:r>
            <a:r>
              <a:rPr lang="en-US" sz="2901" dirty="0">
                <a:solidFill>
                  <a:srgbClr val="000000"/>
                </a:solidFill>
                <a:latin typeface="Canva Sans 2"/>
              </a:rPr>
              <a:t> in all subjects in all semesters.</a:t>
            </a:r>
          </a:p>
          <a:p>
            <a:pPr algn="ctr">
              <a:lnSpc>
                <a:spcPts val="4062"/>
              </a:lnSpc>
            </a:pPr>
            <a:endParaRPr lang="en-US" sz="29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062"/>
              </a:lnSpc>
            </a:pPr>
            <a:r>
              <a:rPr lang="en-US" sz="2901" dirty="0">
                <a:solidFill>
                  <a:srgbClr val="000000"/>
                </a:solidFill>
                <a:latin typeface="Canva Sans 2"/>
              </a:rPr>
              <a:t>A good </a:t>
            </a:r>
            <a:r>
              <a:rPr lang="en-US" sz="2901" dirty="0">
                <a:solidFill>
                  <a:srgbClr val="000000"/>
                </a:solidFill>
                <a:latin typeface="Canva Sans 2 Bold"/>
              </a:rPr>
              <a:t>academic record </a:t>
            </a:r>
            <a:r>
              <a:rPr lang="en-US" sz="2901" dirty="0">
                <a:solidFill>
                  <a:srgbClr val="000000"/>
                </a:solidFill>
                <a:latin typeface="Canva Sans 2"/>
              </a:rPr>
              <a:t>in all six semesters.</a:t>
            </a:r>
          </a:p>
          <a:p>
            <a:pPr algn="ctr">
              <a:lnSpc>
                <a:spcPts val="4062"/>
              </a:lnSpc>
            </a:pPr>
            <a:endParaRPr lang="en-US" sz="29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062"/>
              </a:lnSpc>
            </a:pPr>
            <a:r>
              <a:rPr lang="en-US" sz="2901" b="1" dirty="0">
                <a:solidFill>
                  <a:srgbClr val="000000"/>
                </a:solidFill>
                <a:latin typeface="Canva Sans 2"/>
              </a:rPr>
              <a:t>G</a:t>
            </a:r>
            <a:r>
              <a:rPr lang="en-US" sz="2901" dirty="0">
                <a:solidFill>
                  <a:srgbClr val="000000"/>
                </a:solidFill>
                <a:latin typeface="Canva Sans 2 Bold"/>
              </a:rPr>
              <a:t>ood conduct</a:t>
            </a:r>
            <a:r>
              <a:rPr lang="en-US" sz="2901" dirty="0">
                <a:solidFill>
                  <a:srgbClr val="000000"/>
                </a:solidFill>
                <a:latin typeface="Canva Sans 2"/>
              </a:rPr>
              <a:t>.</a:t>
            </a:r>
          </a:p>
          <a:p>
            <a:pPr algn="ctr">
              <a:lnSpc>
                <a:spcPts val="4062"/>
              </a:lnSpc>
            </a:pPr>
            <a:endParaRPr lang="en-US" sz="29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062"/>
              </a:lnSpc>
            </a:pPr>
            <a:r>
              <a:rPr lang="en-US" sz="2901" dirty="0">
                <a:solidFill>
                  <a:srgbClr val="000000"/>
                </a:solidFill>
                <a:latin typeface="Canva Sans 2 Bold"/>
              </a:rPr>
              <a:t>Active  participation</a:t>
            </a:r>
            <a:r>
              <a:rPr lang="en-US" sz="2901" dirty="0">
                <a:solidFill>
                  <a:srgbClr val="000000"/>
                </a:solidFill>
                <a:latin typeface="Canva Sans 2"/>
              </a:rPr>
              <a:t> in co-curricular and extra-curricular activities conducted by the college, especially those that are relevant to the course or job you are applying for.</a:t>
            </a:r>
          </a:p>
          <a:p>
            <a:pPr algn="ctr">
              <a:lnSpc>
                <a:spcPts val="4062"/>
              </a:lnSpc>
            </a:pPr>
            <a:endParaRPr lang="en-US" sz="29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062"/>
              </a:lnSpc>
            </a:pPr>
            <a:r>
              <a:rPr lang="en-US" sz="2901" dirty="0">
                <a:solidFill>
                  <a:srgbClr val="000000"/>
                </a:solidFill>
                <a:latin typeface="Canva Sans 2"/>
              </a:rPr>
              <a:t> Completion of </a:t>
            </a:r>
            <a:r>
              <a:rPr lang="en-US" sz="2901" dirty="0">
                <a:solidFill>
                  <a:srgbClr val="000000"/>
                </a:solidFill>
                <a:latin typeface="Canva Sans 2 Bold"/>
              </a:rPr>
              <a:t>at least two courses</a:t>
            </a:r>
            <a:r>
              <a:rPr lang="en-US" sz="2901" dirty="0">
                <a:solidFill>
                  <a:srgbClr val="000000"/>
                </a:solidFill>
                <a:latin typeface="Canva Sans 2"/>
              </a:rPr>
              <a:t> during your years of study in this institution. The courses could be - </a:t>
            </a:r>
          </a:p>
          <a:p>
            <a:pPr algn="ctr">
              <a:lnSpc>
                <a:spcPts val="4062"/>
              </a:lnSpc>
            </a:pPr>
            <a:endParaRPr lang="en-US" sz="29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062"/>
              </a:lnSpc>
            </a:pPr>
            <a:r>
              <a:rPr lang="en-US" sz="2901" dirty="0">
                <a:solidFill>
                  <a:srgbClr val="000000"/>
                </a:solidFill>
                <a:latin typeface="Canva Sans 2 Bold"/>
              </a:rPr>
              <a:t>Certificate Courses</a:t>
            </a:r>
            <a:r>
              <a:rPr lang="en-US" sz="2901" dirty="0">
                <a:solidFill>
                  <a:srgbClr val="000000"/>
                </a:solidFill>
                <a:latin typeface="Canva Sans 2"/>
              </a:rPr>
              <a:t> conducted by the college</a:t>
            </a:r>
          </a:p>
          <a:p>
            <a:pPr algn="ctr">
              <a:lnSpc>
                <a:spcPts val="4062"/>
              </a:lnSpc>
            </a:pPr>
            <a:r>
              <a:rPr lang="en-US" sz="2901" dirty="0">
                <a:solidFill>
                  <a:srgbClr val="000000"/>
                </a:solidFill>
                <a:latin typeface="Canva Sans 2"/>
              </a:rPr>
              <a:t>OR</a:t>
            </a:r>
          </a:p>
          <a:p>
            <a:pPr algn="ctr">
              <a:lnSpc>
                <a:spcPts val="4062"/>
              </a:lnSpc>
            </a:pPr>
            <a:r>
              <a:rPr lang="en-US" sz="2901" dirty="0">
                <a:solidFill>
                  <a:srgbClr val="000000"/>
                </a:solidFill>
                <a:latin typeface="Canva Sans 2"/>
              </a:rPr>
              <a:t> Courses conducted by portals such as MOOC, Coursera, or Swayam</a:t>
            </a: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2901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5182"/>
              </a:lnSpc>
              <a:spcBef>
                <a:spcPct val="0"/>
              </a:spcBef>
            </a:pPr>
            <a:endParaRPr lang="en-US" sz="2901" dirty="0">
              <a:solidFill>
                <a:srgbClr val="000000"/>
              </a:solidFill>
              <a:latin typeface="Canva Sans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2313" y="1989455"/>
            <a:ext cx="6132398" cy="5710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FFF4E3"/>
                </a:solidFill>
                <a:latin typeface="League Spartan"/>
              </a:rPr>
              <a:t>LETTER OF RECOMMENDATION ELIGIBILTY CRITERIA:</a:t>
            </a: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FFF4E3"/>
              </a:solidFill>
              <a:latin typeface="League Spartan"/>
            </a:endParaRP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FFF4E3"/>
              </a:solidFill>
              <a:latin typeface="League Spartan"/>
            </a:endParaRPr>
          </a:p>
          <a:p>
            <a:pPr algn="ctr">
              <a:lnSpc>
                <a:spcPts val="5600"/>
              </a:lnSpc>
            </a:pPr>
            <a:r>
              <a:rPr lang="en-US" sz="3600" dirty="0">
                <a:solidFill>
                  <a:srgbClr val="FFF4E3"/>
                </a:solidFill>
                <a:latin typeface="League Spartan"/>
              </a:rPr>
              <a:t>ALL OF THE FOLLOWING ARE NECESSARY </a:t>
            </a:r>
          </a:p>
          <a:p>
            <a:pPr algn="ctr">
              <a:lnSpc>
                <a:spcPts val="5740"/>
              </a:lnSpc>
              <a:spcBef>
                <a:spcPct val="0"/>
              </a:spcBef>
            </a:pPr>
            <a:endParaRPr lang="en-US" sz="4000" dirty="0">
              <a:solidFill>
                <a:srgbClr val="FFF4E3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76200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8724" y="2220559"/>
            <a:ext cx="11490551" cy="4505960"/>
            <a:chOff x="0" y="0"/>
            <a:chExt cx="3026318" cy="11867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318" cy="1186755"/>
            </a:xfrm>
            <a:custGeom>
              <a:avLst/>
              <a:gdLst/>
              <a:ahLst/>
              <a:cxnLst/>
              <a:rect l="l" t="t" r="r" b="b"/>
              <a:pathLst>
                <a:path w="3026318" h="1186755">
                  <a:moveTo>
                    <a:pt x="0" y="0"/>
                  </a:moveTo>
                  <a:lnTo>
                    <a:pt x="3026318" y="0"/>
                  </a:lnTo>
                  <a:lnTo>
                    <a:pt x="3026318" y="1186755"/>
                  </a:lnTo>
                  <a:lnTo>
                    <a:pt x="0" y="1186755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581311">
            <a:off x="-184779" y="-179229"/>
            <a:ext cx="3350085" cy="3332727"/>
          </a:xfrm>
          <a:custGeom>
            <a:avLst/>
            <a:gdLst/>
            <a:ahLst/>
            <a:cxnLst/>
            <a:rect l="l" t="t" r="r" b="b"/>
            <a:pathLst>
              <a:path w="3350085" h="3332727">
                <a:moveTo>
                  <a:pt x="0" y="0"/>
                </a:moveTo>
                <a:lnTo>
                  <a:pt x="3350085" y="0"/>
                </a:lnTo>
                <a:lnTo>
                  <a:pt x="3350085" y="3332727"/>
                </a:lnTo>
                <a:lnTo>
                  <a:pt x="0" y="3332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167879">
            <a:off x="160112" y="2715123"/>
            <a:ext cx="3210704" cy="2726678"/>
          </a:xfrm>
          <a:custGeom>
            <a:avLst/>
            <a:gdLst/>
            <a:ahLst/>
            <a:cxnLst/>
            <a:rect l="l" t="t" r="r" b="b"/>
            <a:pathLst>
              <a:path w="3210704" h="2726678">
                <a:moveTo>
                  <a:pt x="0" y="0"/>
                </a:moveTo>
                <a:lnTo>
                  <a:pt x="3210703" y="0"/>
                </a:lnTo>
                <a:lnTo>
                  <a:pt x="3210703" y="2726678"/>
                </a:lnTo>
                <a:lnTo>
                  <a:pt x="0" y="2726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1186859">
            <a:off x="14625124" y="2501598"/>
            <a:ext cx="4026036" cy="3153728"/>
          </a:xfrm>
          <a:custGeom>
            <a:avLst/>
            <a:gdLst/>
            <a:ahLst/>
            <a:cxnLst/>
            <a:rect l="l" t="t" r="r" b="b"/>
            <a:pathLst>
              <a:path w="4026036" h="3153728">
                <a:moveTo>
                  <a:pt x="0" y="0"/>
                </a:moveTo>
                <a:lnTo>
                  <a:pt x="4026035" y="0"/>
                </a:lnTo>
                <a:lnTo>
                  <a:pt x="4026035" y="3153728"/>
                </a:lnTo>
                <a:lnTo>
                  <a:pt x="0" y="3153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620530" y="7112822"/>
            <a:ext cx="4667470" cy="2070997"/>
          </a:xfrm>
          <a:custGeom>
            <a:avLst/>
            <a:gdLst/>
            <a:ahLst/>
            <a:cxnLst/>
            <a:rect l="l" t="t" r="r" b="b"/>
            <a:pathLst>
              <a:path w="4667470" h="2070997">
                <a:moveTo>
                  <a:pt x="0" y="0"/>
                </a:moveTo>
                <a:lnTo>
                  <a:pt x="4667470" y="0"/>
                </a:lnTo>
                <a:lnTo>
                  <a:pt x="4667470" y="2070997"/>
                </a:lnTo>
                <a:lnTo>
                  <a:pt x="0" y="2070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5172902" y="5345871"/>
            <a:ext cx="2991602" cy="1490515"/>
          </a:xfrm>
          <a:custGeom>
            <a:avLst/>
            <a:gdLst/>
            <a:ahLst/>
            <a:cxnLst/>
            <a:rect l="l" t="t" r="r" b="b"/>
            <a:pathLst>
              <a:path w="2991602" h="1490515">
                <a:moveTo>
                  <a:pt x="0" y="0"/>
                </a:moveTo>
                <a:lnTo>
                  <a:pt x="2991602" y="0"/>
                </a:lnTo>
                <a:lnTo>
                  <a:pt x="2991602" y="1490515"/>
                </a:lnTo>
                <a:lnTo>
                  <a:pt x="0" y="149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635098">
            <a:off x="14747922" y="283237"/>
            <a:ext cx="3761884" cy="3260299"/>
          </a:xfrm>
          <a:custGeom>
            <a:avLst/>
            <a:gdLst/>
            <a:ahLst/>
            <a:cxnLst/>
            <a:rect l="l" t="t" r="r" b="b"/>
            <a:pathLst>
              <a:path w="3761884" h="3260299">
                <a:moveTo>
                  <a:pt x="0" y="0"/>
                </a:moveTo>
                <a:lnTo>
                  <a:pt x="3761883" y="0"/>
                </a:lnTo>
                <a:lnTo>
                  <a:pt x="3761883" y="3260299"/>
                </a:lnTo>
                <a:lnTo>
                  <a:pt x="0" y="3260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1288049">
            <a:off x="8129184" y="6570905"/>
            <a:ext cx="4997547" cy="3645897"/>
          </a:xfrm>
          <a:custGeom>
            <a:avLst/>
            <a:gdLst/>
            <a:ahLst/>
            <a:cxnLst/>
            <a:rect l="l" t="t" r="r" b="b"/>
            <a:pathLst>
              <a:path w="4997547" h="3645897">
                <a:moveTo>
                  <a:pt x="0" y="0"/>
                </a:moveTo>
                <a:lnTo>
                  <a:pt x="4997547" y="0"/>
                </a:lnTo>
                <a:lnTo>
                  <a:pt x="4997547" y="3645897"/>
                </a:lnTo>
                <a:lnTo>
                  <a:pt x="0" y="36458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1407978">
            <a:off x="4209245" y="6774578"/>
            <a:ext cx="4026881" cy="3238550"/>
          </a:xfrm>
          <a:custGeom>
            <a:avLst/>
            <a:gdLst/>
            <a:ahLst/>
            <a:cxnLst/>
            <a:rect l="l" t="t" r="r" b="b"/>
            <a:pathLst>
              <a:path w="4026881" h="3238550">
                <a:moveTo>
                  <a:pt x="0" y="0"/>
                </a:moveTo>
                <a:lnTo>
                  <a:pt x="4026881" y="0"/>
                </a:lnTo>
                <a:lnTo>
                  <a:pt x="4026881" y="3238550"/>
                </a:lnTo>
                <a:lnTo>
                  <a:pt x="0" y="323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1320367">
            <a:off x="285554" y="6364415"/>
            <a:ext cx="3770445" cy="3337771"/>
          </a:xfrm>
          <a:custGeom>
            <a:avLst/>
            <a:gdLst/>
            <a:ahLst/>
            <a:cxnLst/>
            <a:rect l="l" t="t" r="r" b="b"/>
            <a:pathLst>
              <a:path w="3770445" h="3337771">
                <a:moveTo>
                  <a:pt x="0" y="0"/>
                </a:moveTo>
                <a:lnTo>
                  <a:pt x="3770444" y="0"/>
                </a:lnTo>
                <a:lnTo>
                  <a:pt x="3770444" y="3337770"/>
                </a:lnTo>
                <a:lnTo>
                  <a:pt x="0" y="33377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1197762">
            <a:off x="30413" y="5122950"/>
            <a:ext cx="3429176" cy="1967560"/>
          </a:xfrm>
          <a:custGeom>
            <a:avLst/>
            <a:gdLst/>
            <a:ahLst/>
            <a:cxnLst/>
            <a:rect l="l" t="t" r="r" b="b"/>
            <a:pathLst>
              <a:path w="3429176" h="1967560">
                <a:moveTo>
                  <a:pt x="0" y="0"/>
                </a:moveTo>
                <a:lnTo>
                  <a:pt x="3429176" y="0"/>
                </a:lnTo>
                <a:lnTo>
                  <a:pt x="3429176" y="1967560"/>
                </a:lnTo>
                <a:lnTo>
                  <a:pt x="0" y="19675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3143348" y="1008416"/>
            <a:ext cx="12001304" cy="764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77"/>
              </a:lnSpc>
            </a:pPr>
            <a:r>
              <a:rPr lang="en-US" sz="6018">
                <a:solidFill>
                  <a:srgbClr val="000000"/>
                </a:solidFill>
                <a:latin typeface="League Spartan"/>
              </a:rPr>
              <a:t>TRAINING &amp; PLACEMENT CELL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94602" y="2563696"/>
            <a:ext cx="11298797" cy="2358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3"/>
              </a:lnSpc>
            </a:pPr>
            <a:r>
              <a:rPr lang="en-US" sz="3366">
                <a:solidFill>
                  <a:srgbClr val="FFF4E3"/>
                </a:solidFill>
                <a:latin typeface="Canva Sans 2 Bold"/>
              </a:rPr>
              <a:t>The Training and Placement Cell seeks to provide a platform for students to find the right job.</a:t>
            </a:r>
          </a:p>
          <a:p>
            <a:pPr algn="ctr">
              <a:lnSpc>
                <a:spcPts val="4713"/>
              </a:lnSpc>
            </a:pPr>
            <a:r>
              <a:rPr lang="en-US" sz="3366">
                <a:solidFill>
                  <a:srgbClr val="FFF4E3"/>
                </a:solidFill>
                <a:latin typeface="Canva Sans 2 Bold"/>
              </a:rPr>
              <a:t>For more details visit the college website:</a:t>
            </a:r>
          </a:p>
          <a:p>
            <a:pPr algn="ctr">
              <a:lnSpc>
                <a:spcPts val="4713"/>
              </a:lnSpc>
            </a:pPr>
            <a:r>
              <a:rPr lang="en-US" sz="3366">
                <a:solidFill>
                  <a:srgbClr val="FFF4E3"/>
                </a:solidFill>
                <a:latin typeface="Canva Sans 2 Bold"/>
              </a:rPr>
              <a:t>https://placementcell2.wixsite.com/standrewscollege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1" y="9483010"/>
            <a:ext cx="11490551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58889" cy="10287000"/>
            <a:chOff x="0" y="0"/>
            <a:chExt cx="228053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0530" cy="2709333"/>
            </a:xfrm>
            <a:custGeom>
              <a:avLst/>
              <a:gdLst/>
              <a:ahLst/>
              <a:cxnLst/>
              <a:rect l="l" t="t" r="r" b="b"/>
              <a:pathLst>
                <a:path w="2280530" h="2709333">
                  <a:moveTo>
                    <a:pt x="0" y="0"/>
                  </a:moveTo>
                  <a:lnTo>
                    <a:pt x="2280530" y="0"/>
                  </a:lnTo>
                  <a:lnTo>
                    <a:pt x="228053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5044" y="1412255"/>
            <a:ext cx="7163356" cy="7794702"/>
          </a:xfrm>
          <a:custGeom>
            <a:avLst/>
            <a:gdLst/>
            <a:ahLst/>
            <a:cxnLst/>
            <a:rect l="l" t="t" r="r" b="b"/>
            <a:pathLst>
              <a:path w="7163356" h="7794702">
                <a:moveTo>
                  <a:pt x="0" y="0"/>
                </a:moveTo>
                <a:lnTo>
                  <a:pt x="7163356" y="0"/>
                </a:lnTo>
                <a:lnTo>
                  <a:pt x="7163356" y="7794703"/>
                </a:lnTo>
                <a:lnTo>
                  <a:pt x="0" y="7794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-2558303" y="549009"/>
            <a:ext cx="13775495" cy="86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5057">
                <a:solidFill>
                  <a:srgbClr val="FFFFFF"/>
                </a:solidFill>
                <a:latin typeface="League Spartan"/>
              </a:rPr>
              <a:t>SPECIAL CELLS: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3286620"/>
            <a:ext cx="8318956" cy="272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6"/>
              </a:lnSpc>
            </a:pPr>
            <a:r>
              <a:rPr lang="en-US" sz="3904">
                <a:solidFill>
                  <a:srgbClr val="000000"/>
                </a:solidFill>
                <a:latin typeface="Canva Sans 1"/>
              </a:rPr>
              <a:t>To ensure zero ragging on campus,</a:t>
            </a:r>
          </a:p>
          <a:p>
            <a:pPr algn="ctr">
              <a:lnSpc>
                <a:spcPts val="5466"/>
              </a:lnSpc>
            </a:pPr>
            <a:r>
              <a:rPr lang="en-US" sz="3904">
                <a:solidFill>
                  <a:srgbClr val="000000"/>
                </a:solidFill>
                <a:latin typeface="Canva Sans 1"/>
              </a:rPr>
              <a:t>our college abides by rules and regulations as per Section 6.2 of Mumbai University.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5731" y="2232506"/>
            <a:ext cx="13775495" cy="86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5057">
                <a:solidFill>
                  <a:srgbClr val="DE0F3F"/>
                </a:solidFill>
                <a:latin typeface="League Spartan"/>
              </a:rPr>
              <a:t> ANTI- RAGGING CELL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9483010"/>
            <a:ext cx="81534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502" y="0"/>
            <a:ext cx="5128498" cy="10287000"/>
            <a:chOff x="0" y="0"/>
            <a:chExt cx="13507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0716" cy="2709333"/>
            </a:xfrm>
            <a:custGeom>
              <a:avLst/>
              <a:gdLst/>
              <a:ahLst/>
              <a:cxnLst/>
              <a:rect l="l" t="t" r="r" b="b"/>
              <a:pathLst>
                <a:path w="1350716" h="2709333">
                  <a:moveTo>
                    <a:pt x="0" y="0"/>
                  </a:moveTo>
                  <a:lnTo>
                    <a:pt x="1350716" y="0"/>
                  </a:lnTo>
                  <a:lnTo>
                    <a:pt x="13507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773187" y="1393339"/>
            <a:ext cx="9901127" cy="42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3"/>
              </a:lnSpc>
            </a:pPr>
            <a:r>
              <a:rPr lang="en-US" sz="4845">
                <a:solidFill>
                  <a:srgbClr val="FFF4E3"/>
                </a:solidFill>
                <a:latin typeface="League Spartan"/>
              </a:rPr>
              <a:t>COLLEGE </a:t>
            </a:r>
          </a:p>
          <a:p>
            <a:pPr algn="ctr">
              <a:lnSpc>
                <a:spcPts val="6783"/>
              </a:lnSpc>
            </a:pPr>
            <a:r>
              <a:rPr lang="en-US" sz="4845">
                <a:solidFill>
                  <a:srgbClr val="FFF4E3"/>
                </a:solidFill>
                <a:latin typeface="League Spartan"/>
              </a:rPr>
              <a:t>WOMEN </a:t>
            </a:r>
          </a:p>
          <a:p>
            <a:pPr algn="ctr">
              <a:lnSpc>
                <a:spcPts val="6783"/>
              </a:lnSpc>
            </a:pPr>
            <a:r>
              <a:rPr lang="en-US" sz="4845">
                <a:solidFill>
                  <a:srgbClr val="FFF4E3"/>
                </a:solidFill>
                <a:latin typeface="League Spartan"/>
              </a:rPr>
              <a:t>DEVELOPMENT</a:t>
            </a:r>
          </a:p>
          <a:p>
            <a:pPr algn="ctr">
              <a:lnSpc>
                <a:spcPts val="6783"/>
              </a:lnSpc>
            </a:pPr>
            <a:r>
              <a:rPr lang="en-US" sz="4845">
                <a:solidFill>
                  <a:srgbClr val="FFF4E3"/>
                </a:solidFill>
                <a:latin typeface="League Spartan"/>
              </a:rPr>
              <a:t> CELL</a:t>
            </a:r>
          </a:p>
          <a:p>
            <a:pPr algn="ctr">
              <a:lnSpc>
                <a:spcPts val="6783"/>
              </a:lnSpc>
            </a:pPr>
            <a:endParaRPr lang="en-US" sz="4845">
              <a:solidFill>
                <a:srgbClr val="FFF4E3"/>
              </a:solidFill>
              <a:latin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1999" y="785899"/>
            <a:ext cx="11803541" cy="8569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6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University Women Development Cell set up in response to the Vishaka judgment passed by the Supreme Court in 1997</a:t>
            </a:r>
          </a:p>
          <a:p>
            <a:pPr algn="ctr">
              <a:lnSpc>
                <a:spcPts val="4836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836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OBJECTIVES:</a:t>
            </a:r>
          </a:p>
          <a:p>
            <a:pPr algn="ctr">
              <a:lnSpc>
                <a:spcPts val="4836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-- To </a:t>
            </a:r>
            <a:r>
              <a:rPr lang="en-US" sz="3200" dirty="0" err="1">
                <a:solidFill>
                  <a:srgbClr val="000000"/>
                </a:solidFill>
                <a:latin typeface="Canva Sans 2"/>
              </a:rPr>
              <a:t>sensitise</a:t>
            </a:r>
            <a:r>
              <a:rPr lang="en-US" sz="3200" dirty="0">
                <a:solidFill>
                  <a:srgbClr val="000000"/>
                </a:solidFill>
                <a:latin typeface="Canva Sans 2"/>
              </a:rPr>
              <a:t> students to the issues related to gender with specific reference to sexual harassment at the work place and its legal implications</a:t>
            </a:r>
          </a:p>
          <a:p>
            <a:pPr algn="ctr">
              <a:lnSpc>
                <a:spcPts val="4836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836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-- To promote the well being of all female students and staff members and create a gender </a:t>
            </a:r>
            <a:r>
              <a:rPr lang="en-US" sz="3200" dirty="0" err="1">
                <a:solidFill>
                  <a:srgbClr val="000000"/>
                </a:solidFill>
                <a:latin typeface="Canva Sans 2"/>
              </a:rPr>
              <a:t>sensitised</a:t>
            </a:r>
            <a:r>
              <a:rPr lang="en-US" sz="3200" dirty="0">
                <a:solidFill>
                  <a:srgbClr val="000000"/>
                </a:solidFill>
                <a:latin typeface="Canva Sans 2"/>
              </a:rPr>
              <a:t> community on campus.</a:t>
            </a:r>
          </a:p>
          <a:p>
            <a:pPr algn="ctr">
              <a:lnSpc>
                <a:spcPts val="4836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836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-- To form an Internal Complaints Committee (ICC) to </a:t>
            </a:r>
            <a:r>
              <a:rPr lang="en-US" sz="3200" dirty="0" err="1">
                <a:solidFill>
                  <a:srgbClr val="000000"/>
                </a:solidFill>
                <a:latin typeface="Canva Sans 2"/>
              </a:rPr>
              <a:t>scrutinise</a:t>
            </a:r>
            <a:r>
              <a:rPr lang="en-US" sz="3200" dirty="0">
                <a:solidFill>
                  <a:srgbClr val="000000"/>
                </a:solidFill>
                <a:latin typeface="Canva Sans 2"/>
              </a:rPr>
              <a:t> complaints received.</a:t>
            </a:r>
          </a:p>
        </p:txBody>
      </p:sp>
      <p:sp>
        <p:nvSpPr>
          <p:cNvPr id="7" name="Freeform 7"/>
          <p:cNvSpPr/>
          <p:nvPr/>
        </p:nvSpPr>
        <p:spPr>
          <a:xfrm>
            <a:off x="14648272" y="5143500"/>
            <a:ext cx="2611028" cy="4114800"/>
          </a:xfrm>
          <a:custGeom>
            <a:avLst/>
            <a:gdLst/>
            <a:ahLst/>
            <a:cxnLst/>
            <a:rect l="l" t="t" r="r" b="b"/>
            <a:pathLst>
              <a:path w="2611028" h="4114800">
                <a:moveTo>
                  <a:pt x="0" y="0"/>
                </a:moveTo>
                <a:lnTo>
                  <a:pt x="2611028" y="0"/>
                </a:lnTo>
                <a:lnTo>
                  <a:pt x="2611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0" y="9579490"/>
            <a:ext cx="113538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502" y="0"/>
            <a:ext cx="5128498" cy="10287000"/>
            <a:chOff x="0" y="0"/>
            <a:chExt cx="13507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0716" cy="2709333"/>
            </a:xfrm>
            <a:custGeom>
              <a:avLst/>
              <a:gdLst/>
              <a:ahLst/>
              <a:cxnLst/>
              <a:rect l="l" t="t" r="r" b="b"/>
              <a:pathLst>
                <a:path w="1350716" h="2709333">
                  <a:moveTo>
                    <a:pt x="0" y="0"/>
                  </a:moveTo>
                  <a:lnTo>
                    <a:pt x="1350716" y="0"/>
                  </a:lnTo>
                  <a:lnTo>
                    <a:pt x="13507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393210" y="809735"/>
            <a:ext cx="4525072" cy="682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  <a:spcBef>
                <a:spcPct val="0"/>
              </a:spcBef>
            </a:pPr>
            <a:r>
              <a:rPr lang="en-US" sz="4784" dirty="0">
                <a:solidFill>
                  <a:srgbClr val="FFF4E3"/>
                </a:solidFill>
                <a:latin typeface="League Spartan"/>
              </a:rPr>
              <a:t>SEXUAL HARASSMENT COMPLAINTS WILL BE DEALT BY THE ICC (INTERNAL COMPLIANTS COMMITTEE)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7923" y="639485"/>
            <a:ext cx="11872790" cy="611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Canva Sans 2"/>
              </a:rPr>
              <a:t>                              This includes eve teasing,                                 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000000"/>
                </a:solidFill>
                <a:latin typeface="Canva Sans 2"/>
              </a:rPr>
              <a:t>verbal harassment (in the form of comments, jokes, text messages </a:t>
            </a:r>
            <a:r>
              <a:rPr lang="en-US" sz="3400" dirty="0" err="1">
                <a:solidFill>
                  <a:srgbClr val="000000"/>
                </a:solidFill>
                <a:latin typeface="Canva Sans 2"/>
              </a:rPr>
              <a:t>etc</a:t>
            </a:r>
            <a:r>
              <a:rPr lang="en-US" sz="3400" dirty="0">
                <a:solidFill>
                  <a:srgbClr val="000000"/>
                </a:solidFill>
                <a:latin typeface="Canva Sans 2"/>
              </a:rPr>
              <a:t>) of a sexual nature.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endParaRPr lang="en-US" sz="34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000000"/>
                </a:solidFill>
                <a:latin typeface="Canva Sans 2"/>
              </a:rPr>
              <a:t>Unwanted touching or physical contact.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endParaRPr lang="en-US" sz="34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000000"/>
                </a:solidFill>
                <a:latin typeface="Canva Sans 2"/>
              </a:rPr>
              <a:t>Cyber bullying ( text message, emails, photos which are sexual in nature, showing pornographic films)</a:t>
            </a:r>
          </a:p>
          <a:p>
            <a:pPr algn="ctr">
              <a:lnSpc>
                <a:spcPts val="4760"/>
              </a:lnSpc>
              <a:spcBef>
                <a:spcPct val="0"/>
              </a:spcBef>
            </a:pPr>
            <a:endParaRPr lang="en-US" sz="34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760"/>
              </a:lnSpc>
              <a:spcBef>
                <a:spcPct val="0"/>
              </a:spcBef>
            </a:pPr>
            <a:endParaRPr lang="en-US" sz="3400" dirty="0">
              <a:solidFill>
                <a:srgbClr val="000000"/>
              </a:solidFill>
              <a:latin typeface="Canva Sans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46120" y="5804596"/>
            <a:ext cx="10360378" cy="365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Canva Sans 2"/>
              </a:rPr>
              <a:t>Complaints can be reported orally or in writing to the concerned class teacher, and will then be forwarded to the Internal Complaints Committee.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Canva Sans 2"/>
              </a:rPr>
              <a:t>.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Canva Sans 2"/>
              </a:rPr>
              <a:t>Serious offences will be registered as Police complaints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647515"/>
            <a:ext cx="1187279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2664" y="1446848"/>
            <a:ext cx="14082673" cy="7387273"/>
            <a:chOff x="0" y="0"/>
            <a:chExt cx="3709017" cy="19456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09017" cy="1945619"/>
            </a:xfrm>
            <a:custGeom>
              <a:avLst/>
              <a:gdLst/>
              <a:ahLst/>
              <a:cxnLst/>
              <a:rect l="l" t="t" r="r" b="b"/>
              <a:pathLst>
                <a:path w="3709017" h="1945619">
                  <a:moveTo>
                    <a:pt x="0" y="0"/>
                  </a:moveTo>
                  <a:lnTo>
                    <a:pt x="3709017" y="0"/>
                  </a:lnTo>
                  <a:lnTo>
                    <a:pt x="3709017" y="1945619"/>
                  </a:lnTo>
                  <a:lnTo>
                    <a:pt x="0" y="1945619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6171" y="25292"/>
            <a:ext cx="16695659" cy="100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9"/>
              </a:lnSpc>
            </a:pPr>
            <a:r>
              <a:rPr lang="en-US" sz="5870">
                <a:solidFill>
                  <a:srgbClr val="000000"/>
                </a:solidFill>
                <a:latin typeface="League Spartan"/>
              </a:rPr>
              <a:t>STANDING COMMITTEE ON RESERVATIONS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66568" y="2800947"/>
            <a:ext cx="13354864" cy="3695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6"/>
              </a:lnSpc>
              <a:spcBef>
                <a:spcPct val="0"/>
              </a:spcBef>
            </a:pPr>
            <a:r>
              <a:rPr lang="en-US" sz="5269">
                <a:solidFill>
                  <a:srgbClr val="FFF4E3"/>
                </a:solidFill>
                <a:latin typeface="Montserrat Classic"/>
              </a:rPr>
              <a:t>St. Andrew’s College has</a:t>
            </a:r>
          </a:p>
          <a:p>
            <a:pPr algn="ctr">
              <a:lnSpc>
                <a:spcPts val="7376"/>
              </a:lnSpc>
              <a:spcBef>
                <a:spcPct val="0"/>
              </a:spcBef>
            </a:pPr>
            <a:r>
              <a:rPr lang="en-US" sz="5269">
                <a:solidFill>
                  <a:srgbClr val="FFF4E3"/>
                </a:solidFill>
                <a:latin typeface="Montserrat Classic"/>
              </a:rPr>
              <a:t>a portal for reporting complaints on caste based discrimination to prevent discrimination on the basis of caste.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483010"/>
            <a:ext cx="115062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502" y="0"/>
            <a:ext cx="5128498" cy="10287000"/>
            <a:chOff x="0" y="0"/>
            <a:chExt cx="13507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0716" cy="2709333"/>
            </a:xfrm>
            <a:custGeom>
              <a:avLst/>
              <a:gdLst/>
              <a:ahLst/>
              <a:cxnLst/>
              <a:rect l="l" t="t" r="r" b="b"/>
              <a:pathLst>
                <a:path w="1350716" h="2709333">
                  <a:moveTo>
                    <a:pt x="0" y="0"/>
                  </a:moveTo>
                  <a:lnTo>
                    <a:pt x="1350716" y="0"/>
                  </a:lnTo>
                  <a:lnTo>
                    <a:pt x="13507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6965" y="0"/>
            <a:ext cx="11421167" cy="956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Total Collection : 46500+ 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     Reference books, text books and rare books 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Journals 24   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 Subject specific research type information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Magazines 17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    For general information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English newspapers 05 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    For current information of daily happenings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E-Resources -  CD &amp; VCD (movies, play) 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N-list Database for E-journals, E-books &amp; E-database </a:t>
            </a:r>
          </a:p>
        </p:txBody>
      </p:sp>
      <p:sp>
        <p:nvSpPr>
          <p:cNvPr id="6" name="Freeform 6"/>
          <p:cNvSpPr/>
          <p:nvPr/>
        </p:nvSpPr>
        <p:spPr>
          <a:xfrm>
            <a:off x="14136800" y="5120589"/>
            <a:ext cx="3173902" cy="3078685"/>
          </a:xfrm>
          <a:custGeom>
            <a:avLst/>
            <a:gdLst/>
            <a:ahLst/>
            <a:cxnLst/>
            <a:rect l="l" t="t" r="r" b="b"/>
            <a:pathLst>
              <a:path w="3173902" h="3078685">
                <a:moveTo>
                  <a:pt x="0" y="0"/>
                </a:moveTo>
                <a:lnTo>
                  <a:pt x="3173902" y="0"/>
                </a:lnTo>
                <a:lnTo>
                  <a:pt x="3173902" y="3078685"/>
                </a:lnTo>
                <a:lnTo>
                  <a:pt x="0" y="3078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878071" y="1814516"/>
            <a:ext cx="3691359" cy="3328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6"/>
              </a:lnSpc>
            </a:pPr>
            <a:r>
              <a:rPr lang="en-US" sz="4747">
                <a:solidFill>
                  <a:srgbClr val="FFF4E3"/>
                </a:solidFill>
                <a:latin typeface="Canva Sans 2 Bold"/>
              </a:rPr>
              <a:t>RESOURCES OF THE LIBRARY</a:t>
            </a:r>
          </a:p>
          <a:p>
            <a:pPr algn="ctr">
              <a:lnSpc>
                <a:spcPts val="6646"/>
              </a:lnSpc>
            </a:pPr>
            <a:endParaRPr lang="en-US" sz="4747">
              <a:solidFill>
                <a:srgbClr val="FFF4E3"/>
              </a:solidFill>
              <a:latin typeface="Canva Sans 2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682715" y="9903369"/>
            <a:ext cx="134874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502" y="0"/>
            <a:ext cx="5128498" cy="10287000"/>
            <a:chOff x="0" y="0"/>
            <a:chExt cx="13507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0716" cy="2709333"/>
            </a:xfrm>
            <a:custGeom>
              <a:avLst/>
              <a:gdLst/>
              <a:ahLst/>
              <a:cxnLst/>
              <a:rect l="l" t="t" r="r" b="b"/>
              <a:pathLst>
                <a:path w="1350716" h="2709333">
                  <a:moveTo>
                    <a:pt x="0" y="0"/>
                  </a:moveTo>
                  <a:lnTo>
                    <a:pt x="1350716" y="0"/>
                  </a:lnTo>
                  <a:lnTo>
                    <a:pt x="13507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07598" y="0"/>
            <a:ext cx="11421167" cy="956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2"/>
              </a:lnSpc>
            </a:pPr>
            <a:r>
              <a:rPr lang="en-US" sz="3566" dirty="0">
                <a:solidFill>
                  <a:srgbClr val="000000"/>
                </a:solidFill>
                <a:latin typeface="Canva Sans 2"/>
              </a:rPr>
              <a:t>Students have a special Orientation by the Librarian for all matters related to the library including the following:</a:t>
            </a:r>
          </a:p>
          <a:p>
            <a:pPr algn="ctr">
              <a:lnSpc>
                <a:spcPts val="4992"/>
              </a:lnSpc>
            </a:pPr>
            <a:endParaRPr lang="en-US" sz="3566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</a:pPr>
            <a:r>
              <a:rPr lang="en-US" sz="3566" dirty="0">
                <a:solidFill>
                  <a:srgbClr val="000000"/>
                </a:solidFill>
                <a:latin typeface="Canva Sans 2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nva Sans 2"/>
              </a:rPr>
              <a:t>ACCESS TO THE ONLINE LIBRARY CATALOGUE TO KNOW YOUR LIBRARY COLLECTION</a:t>
            </a:r>
          </a:p>
          <a:p>
            <a:pPr algn="ctr">
              <a:lnSpc>
                <a:spcPts val="4992"/>
              </a:lnSpc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 </a:t>
            </a:r>
          </a:p>
          <a:p>
            <a:pPr algn="ctr">
              <a:lnSpc>
                <a:spcPts val="4992"/>
              </a:lnSpc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INSTITUTIONAL REPOSITORY</a:t>
            </a:r>
          </a:p>
          <a:p>
            <a:pPr algn="ctr">
              <a:lnSpc>
                <a:spcPts val="4992"/>
              </a:lnSpc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MOODLE - </a:t>
            </a:r>
          </a:p>
          <a:p>
            <a:pPr algn="ctr">
              <a:lnSpc>
                <a:spcPts val="4992"/>
              </a:lnSpc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 QUESTION PAPER REPOSITORY &amp; SYLLABUS</a:t>
            </a:r>
          </a:p>
          <a:p>
            <a:pPr algn="ctr">
              <a:lnSpc>
                <a:spcPts val="4992"/>
              </a:lnSpc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USEFUL LINKS</a:t>
            </a:r>
          </a:p>
          <a:p>
            <a:pPr algn="ctr">
              <a:lnSpc>
                <a:spcPts val="4992"/>
              </a:lnSpc>
            </a:pPr>
            <a:endParaRPr lang="en-US" sz="3200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nva Sans 2"/>
              </a:rPr>
              <a:t> LIBRARY SERVICES </a:t>
            </a:r>
          </a:p>
        </p:txBody>
      </p:sp>
      <p:sp>
        <p:nvSpPr>
          <p:cNvPr id="6" name="Freeform 6"/>
          <p:cNvSpPr/>
          <p:nvPr/>
        </p:nvSpPr>
        <p:spPr>
          <a:xfrm>
            <a:off x="14136800" y="5120589"/>
            <a:ext cx="3173902" cy="3078685"/>
          </a:xfrm>
          <a:custGeom>
            <a:avLst/>
            <a:gdLst/>
            <a:ahLst/>
            <a:cxnLst/>
            <a:rect l="l" t="t" r="r" b="b"/>
            <a:pathLst>
              <a:path w="3173902" h="3078685">
                <a:moveTo>
                  <a:pt x="0" y="0"/>
                </a:moveTo>
                <a:lnTo>
                  <a:pt x="3173902" y="0"/>
                </a:lnTo>
                <a:lnTo>
                  <a:pt x="3173902" y="3078685"/>
                </a:lnTo>
                <a:lnTo>
                  <a:pt x="0" y="3078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878071" y="1814516"/>
            <a:ext cx="3691359" cy="249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6"/>
              </a:lnSpc>
            </a:pPr>
            <a:r>
              <a:rPr lang="en-US" sz="4747">
                <a:solidFill>
                  <a:srgbClr val="FFF4E3"/>
                </a:solidFill>
                <a:latin typeface="Canva Sans 2 Bold"/>
              </a:rPr>
              <a:t>LIBRARY SERVICES</a:t>
            </a:r>
          </a:p>
          <a:p>
            <a:pPr algn="ctr">
              <a:lnSpc>
                <a:spcPts val="6646"/>
              </a:lnSpc>
            </a:pPr>
            <a:endParaRPr lang="en-US" sz="4747">
              <a:solidFill>
                <a:srgbClr val="FFF4E3"/>
              </a:solidFill>
              <a:latin typeface="Canva Sans 2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721" y="9903369"/>
            <a:ext cx="112014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77024" cy="10287000"/>
            <a:chOff x="0" y="0"/>
            <a:chExt cx="167954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546" cy="2709333"/>
            </a:xfrm>
            <a:custGeom>
              <a:avLst/>
              <a:gdLst/>
              <a:ahLst/>
              <a:cxnLst/>
              <a:rect l="l" t="t" r="r" b="b"/>
              <a:pathLst>
                <a:path w="1679546" h="2709333">
                  <a:moveTo>
                    <a:pt x="0" y="0"/>
                  </a:moveTo>
                  <a:lnTo>
                    <a:pt x="1679546" y="0"/>
                  </a:lnTo>
                  <a:lnTo>
                    <a:pt x="16795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48704" y="813706"/>
            <a:ext cx="8568150" cy="318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88"/>
              </a:lnSpc>
            </a:pPr>
            <a:r>
              <a:rPr lang="en-US" sz="12696">
                <a:solidFill>
                  <a:srgbClr val="000000"/>
                </a:solidFill>
                <a:latin typeface="League Spartan"/>
              </a:rPr>
              <a:t>COLLEGE </a:t>
            </a:r>
          </a:p>
          <a:p>
            <a:pPr>
              <a:lnSpc>
                <a:spcPts val="12188"/>
              </a:lnSpc>
            </a:pPr>
            <a:r>
              <a:rPr lang="en-US" sz="12696">
                <a:solidFill>
                  <a:srgbClr val="000000"/>
                </a:solidFill>
                <a:latin typeface="League Spartan"/>
              </a:rPr>
              <a:t>MISSION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08132" y="4495876"/>
            <a:ext cx="10151168" cy="421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4719"/>
              </a:lnSpc>
              <a:buFont typeface="Arial" panose="020B0604020202020204" pitchFamily="34" charset="0"/>
              <a:buChar char="•"/>
            </a:pPr>
            <a:r>
              <a:rPr lang="en-US" sz="4369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mo"/>
              </a:rPr>
              <a:t>To empower students to be good leaders who will spread the light  of knowledge,  harmony and equality in all spheres of life.</a:t>
            </a:r>
          </a:p>
          <a:p>
            <a:pPr>
              <a:lnSpc>
                <a:spcPts val="4719"/>
              </a:lnSpc>
            </a:pPr>
            <a:endParaRPr lang="en-US" sz="4000" dirty="0">
              <a:solidFill>
                <a:srgbClr val="000000"/>
              </a:solidFill>
              <a:latin typeface="Arimo"/>
            </a:endParaRPr>
          </a:p>
          <a:p>
            <a:pPr marL="571500" indent="-571500">
              <a:lnSpc>
                <a:spcPts val="4719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rimo"/>
              </a:rPr>
              <a:t>To equip students with the required knowledge and skills to face the challenges of the real world</a:t>
            </a:r>
          </a:p>
        </p:txBody>
      </p:sp>
      <p:sp>
        <p:nvSpPr>
          <p:cNvPr id="7" name="Freeform 7"/>
          <p:cNvSpPr/>
          <p:nvPr/>
        </p:nvSpPr>
        <p:spPr>
          <a:xfrm>
            <a:off x="2018684" y="4707669"/>
            <a:ext cx="2644456" cy="2538677"/>
          </a:xfrm>
          <a:custGeom>
            <a:avLst/>
            <a:gdLst/>
            <a:ahLst/>
            <a:cxnLst/>
            <a:rect l="l" t="t" r="r" b="b"/>
            <a:pathLst>
              <a:path w="2644456" h="2538677">
                <a:moveTo>
                  <a:pt x="0" y="0"/>
                </a:moveTo>
                <a:lnTo>
                  <a:pt x="2644456" y="0"/>
                </a:lnTo>
                <a:lnTo>
                  <a:pt x="2644456" y="2538678"/>
                </a:lnTo>
                <a:lnTo>
                  <a:pt x="0" y="2538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0" y="9483010"/>
            <a:ext cx="80010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 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6283" y="2603579"/>
            <a:ext cx="10235434" cy="6654721"/>
          </a:xfrm>
          <a:custGeom>
            <a:avLst/>
            <a:gdLst/>
            <a:ahLst/>
            <a:cxnLst/>
            <a:rect l="l" t="t" r="r" b="b"/>
            <a:pathLst>
              <a:path w="10235434" h="6654721">
                <a:moveTo>
                  <a:pt x="0" y="0"/>
                </a:moveTo>
                <a:lnTo>
                  <a:pt x="10235434" y="0"/>
                </a:lnTo>
                <a:lnTo>
                  <a:pt x="10235434" y="6654721"/>
                </a:lnTo>
                <a:lnTo>
                  <a:pt x="0" y="6654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424000" y="3512721"/>
            <a:ext cx="5440005" cy="4836437"/>
            <a:chOff x="0" y="0"/>
            <a:chExt cx="1432758" cy="12737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2758" cy="1273794"/>
            </a:xfrm>
            <a:custGeom>
              <a:avLst/>
              <a:gdLst/>
              <a:ahLst/>
              <a:cxnLst/>
              <a:rect l="l" t="t" r="r" b="b"/>
              <a:pathLst>
                <a:path w="1432758" h="1273794">
                  <a:moveTo>
                    <a:pt x="72580" y="0"/>
                  </a:moveTo>
                  <a:lnTo>
                    <a:pt x="1360177" y="0"/>
                  </a:lnTo>
                  <a:cubicBezTo>
                    <a:pt x="1379427" y="0"/>
                    <a:pt x="1397888" y="7647"/>
                    <a:pt x="1411499" y="21258"/>
                  </a:cubicBezTo>
                  <a:cubicBezTo>
                    <a:pt x="1425111" y="34870"/>
                    <a:pt x="1432758" y="53331"/>
                    <a:pt x="1432758" y="72580"/>
                  </a:cubicBezTo>
                  <a:lnTo>
                    <a:pt x="1432758" y="1201214"/>
                  </a:lnTo>
                  <a:cubicBezTo>
                    <a:pt x="1432758" y="1241299"/>
                    <a:pt x="1400262" y="1273794"/>
                    <a:pt x="1360177" y="1273794"/>
                  </a:cubicBezTo>
                  <a:lnTo>
                    <a:pt x="72580" y="1273794"/>
                  </a:lnTo>
                  <a:cubicBezTo>
                    <a:pt x="53331" y="1273794"/>
                    <a:pt x="34870" y="1266147"/>
                    <a:pt x="21258" y="1252536"/>
                  </a:cubicBezTo>
                  <a:cubicBezTo>
                    <a:pt x="7647" y="1238924"/>
                    <a:pt x="0" y="1220463"/>
                    <a:pt x="0" y="1201214"/>
                  </a:cubicBezTo>
                  <a:lnTo>
                    <a:pt x="0" y="72580"/>
                  </a:lnTo>
                  <a:cubicBezTo>
                    <a:pt x="0" y="32495"/>
                    <a:pt x="32495" y="0"/>
                    <a:pt x="72580" y="0"/>
                  </a:cubicBezTo>
                  <a:close/>
                </a:path>
              </a:pathLst>
            </a:custGeom>
            <a:solidFill>
              <a:srgbClr val="FFD69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09978" y="226928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3200" dirty="0">
                  <a:solidFill>
                    <a:srgbClr val="000000"/>
                  </a:solidFill>
                  <a:latin typeface="League Spartan"/>
                </a:rPr>
                <a:t>Library Best User Award</a:t>
              </a:r>
            </a:p>
            <a:p>
              <a:pPr algn="ctr">
                <a:lnSpc>
                  <a:spcPts val="5879"/>
                </a:lnSpc>
              </a:pPr>
              <a:r>
                <a:rPr lang="en-US" sz="3200" dirty="0">
                  <a:solidFill>
                    <a:srgbClr val="000000"/>
                  </a:solidFill>
                  <a:latin typeface="League Spartan"/>
                </a:rPr>
                <a:t>for students based on library performance.</a:t>
              </a:r>
            </a:p>
            <a:p>
              <a:pPr algn="ctr">
                <a:lnSpc>
                  <a:spcPts val="3640"/>
                </a:lnSpc>
              </a:pPr>
              <a:endParaRPr lang="en-US" sz="3200" dirty="0">
                <a:solidFill>
                  <a:srgbClr val="000000"/>
                </a:solidFill>
                <a:latin typeface="League Spartan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21204" y="940389"/>
            <a:ext cx="9352550" cy="118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3"/>
              </a:lnSpc>
            </a:pPr>
            <a:r>
              <a:rPr lang="en-US" sz="4754" dirty="0">
                <a:solidFill>
                  <a:srgbClr val="222222"/>
                </a:solidFill>
                <a:latin typeface="League Spartan"/>
              </a:rPr>
              <a:t>LIBRARY BEST USER AWARD</a:t>
            </a:r>
          </a:p>
          <a:p>
            <a:pPr>
              <a:lnSpc>
                <a:spcPts val="4563"/>
              </a:lnSpc>
            </a:pPr>
            <a:endParaRPr lang="en-US" sz="4754" dirty="0">
              <a:solidFill>
                <a:srgbClr val="222222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4800" y="9681894"/>
            <a:ext cx="110490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502" y="0"/>
            <a:ext cx="5128498" cy="10287000"/>
            <a:chOff x="0" y="0"/>
            <a:chExt cx="13507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0716" cy="2709333"/>
            </a:xfrm>
            <a:custGeom>
              <a:avLst/>
              <a:gdLst/>
              <a:ahLst/>
              <a:cxnLst/>
              <a:rect l="l" t="t" r="r" b="b"/>
              <a:pathLst>
                <a:path w="1350716" h="2709333">
                  <a:moveTo>
                    <a:pt x="0" y="0"/>
                  </a:moveTo>
                  <a:lnTo>
                    <a:pt x="1350716" y="0"/>
                  </a:lnTo>
                  <a:lnTo>
                    <a:pt x="13507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136800" y="5120589"/>
            <a:ext cx="3173902" cy="3078685"/>
          </a:xfrm>
          <a:custGeom>
            <a:avLst/>
            <a:gdLst/>
            <a:ahLst/>
            <a:cxnLst/>
            <a:rect l="l" t="t" r="r" b="b"/>
            <a:pathLst>
              <a:path w="3173902" h="3078685">
                <a:moveTo>
                  <a:pt x="0" y="0"/>
                </a:moveTo>
                <a:lnTo>
                  <a:pt x="3173902" y="0"/>
                </a:lnTo>
                <a:lnTo>
                  <a:pt x="3173902" y="3078685"/>
                </a:lnTo>
                <a:lnTo>
                  <a:pt x="0" y="3078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878071" y="1262842"/>
            <a:ext cx="3691359" cy="3328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6"/>
              </a:lnSpc>
            </a:pPr>
            <a:r>
              <a:rPr lang="en-US" sz="4747">
                <a:solidFill>
                  <a:srgbClr val="FFF4E3"/>
                </a:solidFill>
                <a:latin typeface="Canva Sans 2 Bold"/>
              </a:rPr>
              <a:t>THINGS TO REMEMBER IN THE LIBRARY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594903"/>
            <a:ext cx="13159502" cy="797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2812" dirty="0">
                <a:solidFill>
                  <a:srgbClr val="000000"/>
                </a:solidFill>
                <a:latin typeface="Canva Sans 2"/>
              </a:rPr>
              <a:t>Use of cell phones is strictly prohibited in the library</a:t>
            </a:r>
          </a:p>
          <a:p>
            <a:pPr algn="ctr">
              <a:lnSpc>
                <a:spcPts val="3937"/>
              </a:lnSpc>
              <a:spcBef>
                <a:spcPct val="0"/>
              </a:spcBef>
            </a:pPr>
            <a:endParaRPr lang="en-US" sz="2812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2812" dirty="0">
                <a:solidFill>
                  <a:srgbClr val="000000"/>
                </a:solidFill>
                <a:latin typeface="Canva Sans 2"/>
              </a:rPr>
              <a:t>Absolute silence is required in the library. </a:t>
            </a:r>
          </a:p>
          <a:p>
            <a:pPr algn="ctr">
              <a:lnSpc>
                <a:spcPts val="3937"/>
              </a:lnSpc>
              <a:spcBef>
                <a:spcPct val="0"/>
              </a:spcBef>
            </a:pPr>
            <a:endParaRPr lang="en-US" sz="2812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2812" dirty="0">
                <a:solidFill>
                  <a:srgbClr val="000000"/>
                </a:solidFill>
                <a:latin typeface="Canva Sans 2"/>
              </a:rPr>
              <a:t>Eatables are not allowed inside the library</a:t>
            </a:r>
          </a:p>
          <a:p>
            <a:pPr algn="ctr">
              <a:lnSpc>
                <a:spcPts val="3937"/>
              </a:lnSpc>
              <a:spcBef>
                <a:spcPct val="0"/>
              </a:spcBef>
            </a:pPr>
            <a:endParaRPr lang="en-US" sz="2812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2812" dirty="0">
                <a:solidFill>
                  <a:srgbClr val="000000"/>
                </a:solidFill>
                <a:latin typeface="Canva Sans 2"/>
              </a:rPr>
              <a:t>Exchange of I-Card or Library card is not allowed.</a:t>
            </a:r>
          </a:p>
          <a:p>
            <a:pPr algn="ctr">
              <a:lnSpc>
                <a:spcPts val="3937"/>
              </a:lnSpc>
              <a:spcBef>
                <a:spcPct val="0"/>
              </a:spcBef>
            </a:pPr>
            <a:endParaRPr lang="en-US" sz="2812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2812" dirty="0">
                <a:solidFill>
                  <a:srgbClr val="000000"/>
                </a:solidFill>
                <a:latin typeface="Canva Sans 2"/>
              </a:rPr>
              <a:t>If any book is lost the borrower is liable to replace it.</a:t>
            </a:r>
          </a:p>
          <a:p>
            <a:pPr algn="ctr">
              <a:lnSpc>
                <a:spcPts val="3937"/>
              </a:lnSpc>
              <a:spcBef>
                <a:spcPct val="0"/>
              </a:spcBef>
            </a:pPr>
            <a:endParaRPr lang="en-US" sz="2812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2812" dirty="0">
                <a:solidFill>
                  <a:srgbClr val="000000"/>
                </a:solidFill>
                <a:latin typeface="Canva Sans 2"/>
              </a:rPr>
              <a:t>A late fee of Rs.1 per day per book shall be charged for those who fail to return the book on the due date.</a:t>
            </a:r>
          </a:p>
          <a:p>
            <a:pPr algn="ctr">
              <a:lnSpc>
                <a:spcPts val="3937"/>
              </a:lnSpc>
              <a:spcBef>
                <a:spcPct val="0"/>
              </a:spcBef>
            </a:pPr>
            <a:endParaRPr lang="en-US" sz="2812" dirty="0">
              <a:solidFill>
                <a:srgbClr val="000000"/>
              </a:solidFill>
              <a:latin typeface="Canva Sans 2"/>
            </a:endParaRPr>
          </a:p>
          <a:p>
            <a:pPr algn="ctr">
              <a:lnSpc>
                <a:spcPts val="3937"/>
              </a:lnSpc>
              <a:spcBef>
                <a:spcPct val="0"/>
              </a:spcBef>
            </a:pPr>
            <a:r>
              <a:rPr lang="en-US" sz="2812" dirty="0">
                <a:solidFill>
                  <a:srgbClr val="000000"/>
                </a:solidFill>
                <a:latin typeface="Canva Sans 2"/>
              </a:rPr>
              <a:t>Reading material like reference books / question papers / newspapers / syllabus  </a:t>
            </a:r>
            <a:r>
              <a:rPr lang="en-US" sz="2812" dirty="0" err="1">
                <a:solidFill>
                  <a:srgbClr val="000000"/>
                </a:solidFill>
                <a:latin typeface="Canva Sans 2"/>
              </a:rPr>
              <a:t>etc</a:t>
            </a:r>
            <a:r>
              <a:rPr lang="en-US" sz="2812" dirty="0">
                <a:solidFill>
                  <a:srgbClr val="000000"/>
                </a:solidFill>
                <a:latin typeface="Canva Sans 2"/>
              </a:rPr>
              <a:t>  issued on the Reading Room card should be returned on the same day.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483010"/>
            <a:ext cx="97536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686502"/>
            <a:ext cx="18869893" cy="13139496"/>
            <a:chOff x="0" y="0"/>
            <a:chExt cx="4969848" cy="3460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9849" cy="3460608"/>
            </a:xfrm>
            <a:custGeom>
              <a:avLst/>
              <a:gdLst/>
              <a:ahLst/>
              <a:cxnLst/>
              <a:rect l="l" t="t" r="r" b="b"/>
              <a:pathLst>
                <a:path w="4969849" h="3460608">
                  <a:moveTo>
                    <a:pt x="0" y="0"/>
                  </a:moveTo>
                  <a:lnTo>
                    <a:pt x="4969849" y="0"/>
                  </a:lnTo>
                  <a:lnTo>
                    <a:pt x="4969849" y="3460608"/>
                  </a:lnTo>
                  <a:lnTo>
                    <a:pt x="0" y="3460608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3002" y="1691379"/>
            <a:ext cx="17661996" cy="7899428"/>
          </a:xfrm>
          <a:custGeom>
            <a:avLst/>
            <a:gdLst/>
            <a:ahLst/>
            <a:cxnLst/>
            <a:rect l="l" t="t" r="r" b="b"/>
            <a:pathLst>
              <a:path w="17661996" h="7899428">
                <a:moveTo>
                  <a:pt x="0" y="0"/>
                </a:moveTo>
                <a:lnTo>
                  <a:pt x="17661996" y="0"/>
                </a:lnTo>
                <a:lnTo>
                  <a:pt x="17661996" y="7899428"/>
                </a:lnTo>
                <a:lnTo>
                  <a:pt x="0" y="789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444" t="-53947" r="-25985" b="-3901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0" y="503177"/>
            <a:ext cx="18288000" cy="81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4786">
                <a:solidFill>
                  <a:srgbClr val="FFF4E3"/>
                </a:solidFill>
                <a:latin typeface="Canva Sans 2 Bold"/>
              </a:rPr>
              <a:t>CO - CURRICULAR AND EXTRA CURRICULAR ACTIVITIES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590807"/>
            <a:ext cx="83058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7953" y="-229505"/>
            <a:ext cx="8023956" cy="10516505"/>
            <a:chOff x="0" y="0"/>
            <a:chExt cx="2140266" cy="3082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0266" cy="3082842"/>
            </a:xfrm>
            <a:custGeom>
              <a:avLst/>
              <a:gdLst/>
              <a:ahLst/>
              <a:cxnLst/>
              <a:rect l="l" t="t" r="r" b="b"/>
              <a:pathLst>
                <a:path w="2140266" h="3082842">
                  <a:moveTo>
                    <a:pt x="0" y="0"/>
                  </a:moveTo>
                  <a:lnTo>
                    <a:pt x="2140266" y="0"/>
                  </a:lnTo>
                  <a:lnTo>
                    <a:pt x="2140266" y="3082842"/>
                  </a:lnTo>
                  <a:lnTo>
                    <a:pt x="0" y="3082842"/>
                  </a:lnTo>
                  <a:close/>
                </a:path>
              </a:pathLst>
            </a:custGeom>
            <a:solidFill>
              <a:srgbClr val="DE0F3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8651" y="5771681"/>
            <a:ext cx="4670546" cy="4515319"/>
          </a:xfrm>
          <a:custGeom>
            <a:avLst/>
            <a:gdLst/>
            <a:ahLst/>
            <a:cxnLst/>
            <a:rect l="l" t="t" r="r" b="b"/>
            <a:pathLst>
              <a:path w="5132742" h="4913995">
                <a:moveTo>
                  <a:pt x="0" y="0"/>
                </a:moveTo>
                <a:lnTo>
                  <a:pt x="5132742" y="0"/>
                </a:lnTo>
                <a:lnTo>
                  <a:pt x="5132742" y="4913995"/>
                </a:lnTo>
                <a:lnTo>
                  <a:pt x="0" y="4913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657786" y="587051"/>
            <a:ext cx="4670546" cy="713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30"/>
              </a:lnSpc>
            </a:pPr>
            <a:r>
              <a:rPr lang="en-US" sz="4000" dirty="0">
                <a:solidFill>
                  <a:srgbClr val="FFF4E3"/>
                </a:solidFill>
                <a:latin typeface="Canva Sans 2 Bold"/>
              </a:rPr>
              <a:t>EVERY DEPARTMENT HAS AN ASSOCIATION THAT ORGANISES ACTIVITIES THROUGHOUT THE ACADEMIC YEAR….</a:t>
            </a:r>
          </a:p>
          <a:p>
            <a:pPr algn="r">
              <a:lnSpc>
                <a:spcPts val="5630"/>
              </a:lnSpc>
            </a:pPr>
            <a:endParaRPr lang="en-US" sz="4022" dirty="0">
              <a:solidFill>
                <a:srgbClr val="FFF4E3"/>
              </a:solidFill>
              <a:latin typeface="Canva Sans 2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91600" y="1963197"/>
            <a:ext cx="8023956" cy="5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70"/>
              </a:lnSpc>
            </a:pPr>
            <a:r>
              <a:rPr lang="en-US" sz="4622" dirty="0">
                <a:solidFill>
                  <a:srgbClr val="990F02"/>
                </a:solidFill>
                <a:latin typeface="Canva Sans 2 Bold"/>
              </a:rPr>
              <a:t>1. </a:t>
            </a:r>
            <a:r>
              <a:rPr lang="en-US" sz="4000" dirty="0">
                <a:solidFill>
                  <a:srgbClr val="990F02"/>
                </a:solidFill>
                <a:latin typeface="Canva Sans 2 Bold"/>
              </a:rPr>
              <a:t>English Association</a:t>
            </a:r>
          </a:p>
          <a:p>
            <a:pPr>
              <a:lnSpc>
                <a:spcPts val="6470"/>
              </a:lnSpc>
            </a:pPr>
            <a:r>
              <a:rPr lang="en-US" sz="4000" dirty="0">
                <a:solidFill>
                  <a:srgbClr val="990F02"/>
                </a:solidFill>
                <a:latin typeface="Canva Sans 2 Bold"/>
              </a:rPr>
              <a:t>2. Commerce Circle</a:t>
            </a:r>
          </a:p>
          <a:p>
            <a:pPr>
              <a:lnSpc>
                <a:spcPts val="6470"/>
              </a:lnSpc>
            </a:pPr>
            <a:r>
              <a:rPr lang="en-US" sz="4000" dirty="0">
                <a:solidFill>
                  <a:srgbClr val="990F02"/>
                </a:solidFill>
                <a:latin typeface="Canva Sans 2 Bold"/>
              </a:rPr>
              <a:t>3. Sociology Association </a:t>
            </a:r>
          </a:p>
          <a:p>
            <a:pPr>
              <a:lnSpc>
                <a:spcPts val="6470"/>
              </a:lnSpc>
            </a:pPr>
            <a:r>
              <a:rPr lang="en-US" sz="4000" dirty="0">
                <a:solidFill>
                  <a:srgbClr val="990F02"/>
                </a:solidFill>
                <a:latin typeface="Canva Sans 2 Bold"/>
              </a:rPr>
              <a:t>4. Economics Association </a:t>
            </a:r>
          </a:p>
          <a:p>
            <a:pPr>
              <a:lnSpc>
                <a:spcPts val="6470"/>
              </a:lnSpc>
            </a:pPr>
            <a:r>
              <a:rPr lang="en-US" sz="4000" dirty="0">
                <a:solidFill>
                  <a:srgbClr val="990F02"/>
                </a:solidFill>
                <a:latin typeface="Canva Sans 2 Bold"/>
              </a:rPr>
              <a:t>5. Psychology Team</a:t>
            </a:r>
          </a:p>
          <a:p>
            <a:pPr>
              <a:lnSpc>
                <a:spcPts val="6470"/>
              </a:lnSpc>
            </a:pPr>
            <a:r>
              <a:rPr lang="en-US" sz="4000" dirty="0">
                <a:solidFill>
                  <a:srgbClr val="990F02"/>
                </a:solidFill>
                <a:latin typeface="Canva Sans 2 Bold"/>
              </a:rPr>
              <a:t>6. History Association</a:t>
            </a:r>
          </a:p>
          <a:p>
            <a:pPr>
              <a:lnSpc>
                <a:spcPts val="6470"/>
              </a:lnSpc>
            </a:pPr>
            <a:r>
              <a:rPr lang="en-US" sz="4000" dirty="0">
                <a:solidFill>
                  <a:srgbClr val="990F02"/>
                </a:solidFill>
                <a:latin typeface="Canva Sans 2 Bold"/>
              </a:rPr>
              <a:t>7. Accountancy Association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91401" y="9265000"/>
            <a:ext cx="10690956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000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5771" y="5339080"/>
            <a:ext cx="16243530" cy="3921219"/>
            <a:chOff x="0" y="0"/>
            <a:chExt cx="4278131" cy="1032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8132" cy="1032749"/>
            </a:xfrm>
            <a:custGeom>
              <a:avLst/>
              <a:gdLst/>
              <a:ahLst/>
              <a:cxnLst/>
              <a:rect l="l" t="t" r="r" b="b"/>
              <a:pathLst>
                <a:path w="4278132" h="1032749">
                  <a:moveTo>
                    <a:pt x="24307" y="0"/>
                  </a:moveTo>
                  <a:lnTo>
                    <a:pt x="4253824" y="0"/>
                  </a:lnTo>
                  <a:cubicBezTo>
                    <a:pt x="4260271" y="0"/>
                    <a:pt x="4266454" y="2561"/>
                    <a:pt x="4271012" y="7119"/>
                  </a:cubicBezTo>
                  <a:cubicBezTo>
                    <a:pt x="4275570" y="11678"/>
                    <a:pt x="4278132" y="17861"/>
                    <a:pt x="4278132" y="24307"/>
                  </a:cubicBezTo>
                  <a:lnTo>
                    <a:pt x="4278132" y="1008442"/>
                  </a:lnTo>
                  <a:cubicBezTo>
                    <a:pt x="4278132" y="1014888"/>
                    <a:pt x="4275570" y="1021071"/>
                    <a:pt x="4271012" y="1025630"/>
                  </a:cubicBezTo>
                  <a:cubicBezTo>
                    <a:pt x="4266454" y="1030188"/>
                    <a:pt x="4260271" y="1032749"/>
                    <a:pt x="4253824" y="1032749"/>
                  </a:cubicBezTo>
                  <a:lnTo>
                    <a:pt x="24307" y="1032749"/>
                  </a:lnTo>
                  <a:cubicBezTo>
                    <a:pt x="17861" y="1032749"/>
                    <a:pt x="11678" y="1030188"/>
                    <a:pt x="7119" y="1025630"/>
                  </a:cubicBezTo>
                  <a:cubicBezTo>
                    <a:pt x="2561" y="1021071"/>
                    <a:pt x="0" y="1014888"/>
                    <a:pt x="0" y="1008442"/>
                  </a:cubicBezTo>
                  <a:lnTo>
                    <a:pt x="0" y="24307"/>
                  </a:lnTo>
                  <a:cubicBezTo>
                    <a:pt x="0" y="17861"/>
                    <a:pt x="2561" y="11678"/>
                    <a:pt x="7119" y="7119"/>
                  </a:cubicBezTo>
                  <a:cubicBezTo>
                    <a:pt x="11678" y="2561"/>
                    <a:pt x="17861" y="0"/>
                    <a:pt x="24307" y="0"/>
                  </a:cubicBezTo>
                  <a:close/>
                </a:path>
              </a:pathLst>
            </a:custGeom>
            <a:solidFill>
              <a:srgbClr val="DE0F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39238" y="4890770"/>
            <a:ext cx="952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2192352" y="1316753"/>
            <a:ext cx="13890369" cy="4945098"/>
          </a:xfrm>
          <a:custGeom>
            <a:avLst/>
            <a:gdLst/>
            <a:ahLst/>
            <a:cxnLst/>
            <a:rect l="l" t="t" r="r" b="b"/>
            <a:pathLst>
              <a:path w="13890369" h="4945098">
                <a:moveTo>
                  <a:pt x="0" y="0"/>
                </a:moveTo>
                <a:lnTo>
                  <a:pt x="13890370" y="0"/>
                </a:lnTo>
                <a:lnTo>
                  <a:pt x="13890370" y="4945097"/>
                </a:lnTo>
                <a:lnTo>
                  <a:pt x="0" y="494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-942797" y="546387"/>
            <a:ext cx="20183118" cy="194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4"/>
              </a:lnSpc>
            </a:pPr>
            <a:r>
              <a:rPr lang="en-US" sz="5617">
                <a:solidFill>
                  <a:srgbClr val="BB4B4B"/>
                </a:solidFill>
                <a:latin typeface="Canva Sans 2 Bold"/>
              </a:rPr>
              <a:t>THE ANDREAN STUDENTS' LEAGUE</a:t>
            </a:r>
          </a:p>
          <a:p>
            <a:pPr algn="ctr">
              <a:lnSpc>
                <a:spcPts val="7864"/>
              </a:lnSpc>
            </a:pPr>
            <a:endParaRPr lang="en-US" sz="5617">
              <a:solidFill>
                <a:srgbClr val="BB4B4B"/>
              </a:solidFill>
              <a:latin typeface="Canva Sans 2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98892" y="6439316"/>
            <a:ext cx="1429974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endParaRPr lang="en-US" sz="3599" dirty="0">
              <a:solidFill>
                <a:srgbClr val="FFF4E3"/>
              </a:solidFill>
              <a:latin typeface="Montserrat Classic"/>
            </a:endParaRP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dirty="0">
                <a:solidFill>
                  <a:srgbClr val="FFF4E3"/>
                </a:solidFill>
                <a:latin typeface="Montserrat Classic"/>
              </a:rPr>
              <a:t>The ASL is the Students’ Council of St. Andrew’s College.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dirty="0">
                <a:solidFill>
                  <a:srgbClr val="FFF4E3"/>
                </a:solidFill>
                <a:latin typeface="Montserrat Classic"/>
              </a:rPr>
              <a:t>The motto  of the ASL   -   ‘To Lead, To Serve’. 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endParaRPr lang="en-US" sz="3599" dirty="0">
              <a:solidFill>
                <a:srgbClr val="FFF4E3"/>
              </a:solidFill>
              <a:latin typeface="Montserrat Class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9902014"/>
            <a:ext cx="109728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377" y="2083223"/>
            <a:ext cx="17885623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CAMPUS COUNSELLOR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9483010"/>
            <a:ext cx="121920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 Orientation 2024-2025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2377" y="3426256"/>
            <a:ext cx="17885623" cy="440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MS. KIMBERLY LOBO</a:t>
            </a:r>
          </a:p>
          <a:p>
            <a:pPr algn="ctr">
              <a:lnSpc>
                <a:spcPts val="7000"/>
              </a:lnSpc>
            </a:pPr>
            <a:endParaRPr lang="en-US" sz="5000" dirty="0">
              <a:solidFill>
                <a:schemeClr val="bg2"/>
              </a:solidFill>
              <a:latin typeface="Canva Sans 2"/>
            </a:endParaRP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AVAILABLE ON THE 4TH FLOOR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MONDAY AND FRIDAY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9 AM - 3 PM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6647" y="3161323"/>
            <a:ext cx="9039350" cy="48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>
                <a:solidFill>
                  <a:srgbClr val="222222"/>
                </a:solidFill>
                <a:latin typeface="Canva Sans 2"/>
              </a:rPr>
              <a:t>Students are required to follow the College Dress Code at all times.</a:t>
            </a:r>
          </a:p>
          <a:p>
            <a:pPr algn="ctr">
              <a:lnSpc>
                <a:spcPts val="6440"/>
              </a:lnSpc>
            </a:pPr>
            <a:r>
              <a:rPr lang="en-US" sz="4600" dirty="0">
                <a:solidFill>
                  <a:srgbClr val="222222"/>
                </a:solidFill>
                <a:latin typeface="Canva Sans 2"/>
              </a:rPr>
              <a:t>Disciplinary action will be taken against students who do not follow the dress code.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515188" y="2843773"/>
            <a:ext cx="3263511" cy="4890820"/>
          </a:xfrm>
          <a:custGeom>
            <a:avLst/>
            <a:gdLst/>
            <a:ahLst/>
            <a:cxnLst/>
            <a:rect l="l" t="t" r="r" b="b"/>
            <a:pathLst>
              <a:path w="3263511" h="4890820">
                <a:moveTo>
                  <a:pt x="0" y="0"/>
                </a:moveTo>
                <a:lnTo>
                  <a:pt x="3263510" y="0"/>
                </a:lnTo>
                <a:lnTo>
                  <a:pt x="3263510" y="4890820"/>
                </a:lnTo>
                <a:lnTo>
                  <a:pt x="0" y="4890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195698" y="3618225"/>
            <a:ext cx="3508575" cy="3341917"/>
          </a:xfrm>
          <a:custGeom>
            <a:avLst/>
            <a:gdLst/>
            <a:ahLst/>
            <a:cxnLst/>
            <a:rect l="l" t="t" r="r" b="b"/>
            <a:pathLst>
              <a:path w="3508575" h="3341917">
                <a:moveTo>
                  <a:pt x="0" y="0"/>
                </a:moveTo>
                <a:lnTo>
                  <a:pt x="3508574" y="0"/>
                </a:lnTo>
                <a:lnTo>
                  <a:pt x="3508574" y="3341917"/>
                </a:lnTo>
                <a:lnTo>
                  <a:pt x="0" y="3341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3564243" y="1162050"/>
            <a:ext cx="5932170" cy="73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23"/>
              </a:lnSpc>
            </a:pPr>
            <a:r>
              <a:rPr lang="en-US" sz="5753">
                <a:solidFill>
                  <a:srgbClr val="222222"/>
                </a:solidFill>
                <a:latin typeface="League Spartan"/>
              </a:rPr>
              <a:t>DRESS CODE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483010"/>
            <a:ext cx="109728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648448"/>
            <a:ext cx="8751610" cy="6990104"/>
          </a:xfrm>
          <a:custGeom>
            <a:avLst/>
            <a:gdLst/>
            <a:ahLst/>
            <a:cxnLst/>
            <a:rect l="l" t="t" r="r" b="b"/>
            <a:pathLst>
              <a:path w="8751610" h="6990104">
                <a:moveTo>
                  <a:pt x="0" y="0"/>
                </a:moveTo>
                <a:lnTo>
                  <a:pt x="8751610" y="0"/>
                </a:lnTo>
                <a:lnTo>
                  <a:pt x="8751610" y="6990104"/>
                </a:lnTo>
                <a:lnTo>
                  <a:pt x="0" y="699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488495" y="631163"/>
            <a:ext cx="6770805" cy="9024673"/>
          </a:xfrm>
          <a:custGeom>
            <a:avLst/>
            <a:gdLst/>
            <a:ahLst/>
            <a:cxnLst/>
            <a:rect l="l" t="t" r="r" b="b"/>
            <a:pathLst>
              <a:path w="6770805" h="9024673">
                <a:moveTo>
                  <a:pt x="0" y="0"/>
                </a:moveTo>
                <a:lnTo>
                  <a:pt x="6770805" y="0"/>
                </a:lnTo>
                <a:lnTo>
                  <a:pt x="6770805" y="9024674"/>
                </a:lnTo>
                <a:lnTo>
                  <a:pt x="0" y="902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762001" y="190500"/>
            <a:ext cx="6935965" cy="3762899"/>
            <a:chOff x="-279003" y="-178251"/>
            <a:chExt cx="1826756" cy="991051"/>
          </a:xfrm>
        </p:grpSpPr>
        <p:sp>
          <p:nvSpPr>
            <p:cNvPr id="5" name="Freeform 5"/>
            <p:cNvSpPr/>
            <p:nvPr/>
          </p:nvSpPr>
          <p:spPr>
            <a:xfrm>
              <a:off x="-279003" y="-178251"/>
              <a:ext cx="1826756" cy="482986"/>
            </a:xfrm>
            <a:custGeom>
              <a:avLst/>
              <a:gdLst/>
              <a:ahLst/>
              <a:cxnLst/>
              <a:rect l="l" t="t" r="r" b="b"/>
              <a:pathLst>
                <a:path w="1191010" h="420408">
                  <a:moveTo>
                    <a:pt x="87313" y="0"/>
                  </a:moveTo>
                  <a:lnTo>
                    <a:pt x="1103698" y="0"/>
                  </a:lnTo>
                  <a:cubicBezTo>
                    <a:pt x="1151919" y="0"/>
                    <a:pt x="1191010" y="39091"/>
                    <a:pt x="1191010" y="87313"/>
                  </a:cubicBezTo>
                  <a:lnTo>
                    <a:pt x="1191010" y="333095"/>
                  </a:lnTo>
                  <a:cubicBezTo>
                    <a:pt x="1191010" y="356252"/>
                    <a:pt x="1181811" y="378461"/>
                    <a:pt x="1165437" y="394835"/>
                  </a:cubicBezTo>
                  <a:cubicBezTo>
                    <a:pt x="1149063" y="411209"/>
                    <a:pt x="1126854" y="420408"/>
                    <a:pt x="1103698" y="420408"/>
                  </a:cubicBezTo>
                  <a:lnTo>
                    <a:pt x="87313" y="420408"/>
                  </a:lnTo>
                  <a:cubicBezTo>
                    <a:pt x="64156" y="420408"/>
                    <a:pt x="41948" y="411209"/>
                    <a:pt x="25573" y="394835"/>
                  </a:cubicBezTo>
                  <a:cubicBezTo>
                    <a:pt x="9199" y="378461"/>
                    <a:pt x="0" y="356252"/>
                    <a:pt x="0" y="333095"/>
                  </a:cubicBezTo>
                  <a:lnTo>
                    <a:pt x="0" y="87313"/>
                  </a:lnTo>
                  <a:cubicBezTo>
                    <a:pt x="0" y="64156"/>
                    <a:pt x="9199" y="41948"/>
                    <a:pt x="25573" y="25573"/>
                  </a:cubicBezTo>
                  <a:cubicBezTo>
                    <a:pt x="41948" y="9199"/>
                    <a:pt x="64156" y="0"/>
                    <a:pt x="87313" y="0"/>
                  </a:cubicBezTo>
                  <a:close/>
                </a:path>
              </a:pathLst>
            </a:custGeom>
            <a:solidFill>
              <a:srgbClr val="DE0F3F"/>
            </a:solidFill>
          </p:spPr>
          <p:txBody>
            <a:bodyPr/>
            <a:lstStyle/>
            <a:p>
              <a:endParaRPr lang="en-US" sz="4000" dirty="0">
                <a:solidFill>
                  <a:schemeClr val="bg1"/>
                </a:solidFill>
                <a:latin typeface="Anton"/>
              </a:endParaRPr>
            </a:p>
            <a:p>
              <a:r>
                <a:rPr lang="en-US" sz="4000" dirty="0">
                  <a:solidFill>
                    <a:schemeClr val="bg1"/>
                  </a:solidFill>
                  <a:latin typeface="Anton"/>
                </a:rPr>
                <a:t>Keep the campus college clean</a:t>
              </a:r>
            </a:p>
            <a:p>
              <a:endParaRPr lang="en-GB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endParaRPr lang="en-US" sz="3200" dirty="0">
                <a:solidFill>
                  <a:srgbClr val="000000"/>
                </a:solidFill>
                <a:latin typeface="Anton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9483010"/>
            <a:ext cx="84582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 Orientation 2024-2025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701990" y="7986206"/>
            <a:ext cx="5932763" cy="3339260"/>
            <a:chOff x="0" y="-213070"/>
            <a:chExt cx="1562538" cy="879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2538" cy="396773"/>
            </a:xfrm>
            <a:custGeom>
              <a:avLst/>
              <a:gdLst/>
              <a:ahLst/>
              <a:cxnLst/>
              <a:rect l="l" t="t" r="r" b="b"/>
              <a:pathLst>
                <a:path w="1562538" h="396773">
                  <a:moveTo>
                    <a:pt x="66552" y="0"/>
                  </a:moveTo>
                  <a:lnTo>
                    <a:pt x="1495986" y="0"/>
                  </a:lnTo>
                  <a:cubicBezTo>
                    <a:pt x="1513637" y="0"/>
                    <a:pt x="1530565" y="7012"/>
                    <a:pt x="1543046" y="19493"/>
                  </a:cubicBezTo>
                  <a:cubicBezTo>
                    <a:pt x="1555527" y="31974"/>
                    <a:pt x="1562538" y="48901"/>
                    <a:pt x="1562538" y="66552"/>
                  </a:cubicBezTo>
                  <a:lnTo>
                    <a:pt x="1562538" y="330221"/>
                  </a:lnTo>
                  <a:cubicBezTo>
                    <a:pt x="1562538" y="366977"/>
                    <a:pt x="1532742" y="396773"/>
                    <a:pt x="1495986" y="396773"/>
                  </a:cubicBezTo>
                  <a:lnTo>
                    <a:pt x="66552" y="396773"/>
                  </a:lnTo>
                  <a:cubicBezTo>
                    <a:pt x="48901" y="396773"/>
                    <a:pt x="31974" y="389762"/>
                    <a:pt x="19493" y="377281"/>
                  </a:cubicBezTo>
                  <a:cubicBezTo>
                    <a:pt x="7012" y="364800"/>
                    <a:pt x="0" y="347872"/>
                    <a:pt x="0" y="330221"/>
                  </a:cubicBezTo>
                  <a:lnTo>
                    <a:pt x="0" y="66552"/>
                  </a:lnTo>
                  <a:cubicBezTo>
                    <a:pt x="0" y="48901"/>
                    <a:pt x="7012" y="31974"/>
                    <a:pt x="19493" y="19493"/>
                  </a:cubicBezTo>
                  <a:cubicBezTo>
                    <a:pt x="31974" y="7012"/>
                    <a:pt x="48901" y="0"/>
                    <a:pt x="66552" y="0"/>
                  </a:cubicBezTo>
                  <a:close/>
                </a:path>
              </a:pathLst>
            </a:custGeom>
            <a:solidFill>
              <a:srgbClr val="DE0F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2206" y="-213070"/>
              <a:ext cx="1435936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chemeClr val="bg1"/>
                  </a:solidFill>
                  <a:latin typeface="Anton"/>
                </a:rPr>
                <a:t>Switch off the lights and fans when not in use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1434" y="0"/>
            <a:ext cx="14222057" cy="9926712"/>
          </a:xfrm>
          <a:custGeom>
            <a:avLst/>
            <a:gdLst/>
            <a:ahLst/>
            <a:cxnLst/>
            <a:rect l="l" t="t" r="r" b="b"/>
            <a:pathLst>
              <a:path w="14222057" h="9926712">
                <a:moveTo>
                  <a:pt x="0" y="0"/>
                </a:moveTo>
                <a:lnTo>
                  <a:pt x="14222057" y="0"/>
                </a:lnTo>
                <a:lnTo>
                  <a:pt x="14222057" y="9926712"/>
                </a:lnTo>
                <a:lnTo>
                  <a:pt x="0" y="9926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8" t="-15342" b="-9265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377" y="2083223"/>
            <a:ext cx="17885623" cy="529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...and as we conclude,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its not all work and no play at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St. Andrew’s!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chemeClr val="bg2"/>
                </a:solidFill>
                <a:latin typeface="Canva Sans 2"/>
              </a:rPr>
              <a:t>We encourage our students to hone their skills, co-curricular and extra-curricular talents with the many events and celebratory days </a:t>
            </a:r>
            <a:r>
              <a:rPr lang="en-US" sz="5000" dirty="0" err="1">
                <a:solidFill>
                  <a:schemeClr val="bg2"/>
                </a:solidFill>
                <a:latin typeface="Canva Sans 2"/>
              </a:rPr>
              <a:t>organised</a:t>
            </a:r>
            <a:r>
              <a:rPr lang="en-US" sz="5000" dirty="0">
                <a:solidFill>
                  <a:schemeClr val="bg2"/>
                </a:solidFill>
                <a:latin typeface="Canva Sans 2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9493000"/>
            <a:ext cx="113538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103" r="3324" b="2992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729347" y="672048"/>
            <a:ext cx="10030111" cy="8942905"/>
            <a:chOff x="0" y="0"/>
            <a:chExt cx="2641675" cy="2355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41675" cy="2355333"/>
            </a:xfrm>
            <a:custGeom>
              <a:avLst/>
              <a:gdLst/>
              <a:ahLst/>
              <a:cxnLst/>
              <a:rect l="l" t="t" r="r" b="b"/>
              <a:pathLst>
                <a:path w="2641675" h="2355333">
                  <a:moveTo>
                    <a:pt x="0" y="0"/>
                  </a:moveTo>
                  <a:lnTo>
                    <a:pt x="2641675" y="0"/>
                  </a:lnTo>
                  <a:lnTo>
                    <a:pt x="2641675" y="2355333"/>
                  </a:lnTo>
                  <a:lnTo>
                    <a:pt x="0" y="2355333"/>
                  </a:lnTo>
                  <a:close/>
                </a:path>
              </a:pathLst>
            </a:custGeom>
            <a:solidFill>
              <a:srgbClr val="FFF4E3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46320" y="2095184"/>
            <a:ext cx="6935594" cy="1951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0"/>
              </a:lnSpc>
            </a:pPr>
            <a:r>
              <a:rPr lang="en-US" sz="5260">
                <a:solidFill>
                  <a:srgbClr val="DE0F3F"/>
                </a:solidFill>
                <a:latin typeface="League Spartan"/>
              </a:rPr>
              <a:t>BLESSED BEGINNINGS-</a:t>
            </a:r>
          </a:p>
          <a:p>
            <a:pPr>
              <a:lnSpc>
                <a:spcPts val="5050"/>
              </a:lnSpc>
            </a:pPr>
            <a:r>
              <a:rPr lang="en-US" sz="5260">
                <a:solidFill>
                  <a:srgbClr val="DE0F3F"/>
                </a:solidFill>
                <a:latin typeface="League Spartan"/>
              </a:rPr>
              <a:t> 1 JANUARY 1981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46320" y="4834600"/>
            <a:ext cx="6103508" cy="247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4"/>
              </a:lnSpc>
            </a:pPr>
            <a:r>
              <a:rPr lang="en-US" sz="5067">
                <a:solidFill>
                  <a:srgbClr val="DE0F3F"/>
                </a:solidFill>
                <a:latin typeface="Canva Sans 2"/>
              </a:rPr>
              <a:t>NOBEL LAUREATE MOTHER TERESA UNVEILS THE PLAQUE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9483010"/>
            <a:ext cx="8077200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46151" y="957074"/>
            <a:ext cx="13995698" cy="853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9"/>
              </a:lnSpc>
            </a:pPr>
            <a:r>
              <a:rPr lang="en-US" sz="4400" dirty="0">
                <a:solidFill>
                  <a:schemeClr val="bg2"/>
                </a:solidFill>
                <a:latin typeface="Canva Sans 1 Bold"/>
              </a:rPr>
              <a:t>This presentation was prepared by </a:t>
            </a:r>
          </a:p>
          <a:p>
            <a:pPr algn="ctr">
              <a:lnSpc>
                <a:spcPts val="6709"/>
              </a:lnSpc>
            </a:pPr>
            <a:endParaRPr lang="en-US" sz="4400" dirty="0">
              <a:solidFill>
                <a:schemeClr val="bg2"/>
              </a:solidFill>
              <a:latin typeface="Canva Sans 1 Bold"/>
            </a:endParaRPr>
          </a:p>
          <a:p>
            <a:pPr algn="ctr">
              <a:lnSpc>
                <a:spcPts val="6709"/>
              </a:lnSpc>
            </a:pPr>
            <a:r>
              <a:rPr lang="en-US" sz="4400" dirty="0">
                <a:solidFill>
                  <a:schemeClr val="bg2"/>
                </a:solidFill>
                <a:latin typeface="Canva Sans 1 Bold"/>
              </a:rPr>
              <a:t>Dr. Kashmira </a:t>
            </a:r>
            <a:r>
              <a:rPr lang="en-US" sz="4400" dirty="0" err="1">
                <a:solidFill>
                  <a:schemeClr val="bg2"/>
                </a:solidFill>
                <a:latin typeface="Canva Sans 1 Bold"/>
              </a:rPr>
              <a:t>Mody</a:t>
            </a:r>
            <a:r>
              <a:rPr lang="en-US" sz="4400" dirty="0">
                <a:solidFill>
                  <a:schemeClr val="bg2"/>
                </a:solidFill>
                <a:latin typeface="Canva Sans 1 Bold"/>
              </a:rPr>
              <a:t> (Department of Economics)</a:t>
            </a:r>
          </a:p>
          <a:p>
            <a:pPr algn="ctr">
              <a:lnSpc>
                <a:spcPts val="6709"/>
              </a:lnSpc>
            </a:pPr>
            <a:endParaRPr lang="en-US" sz="4400" dirty="0">
              <a:solidFill>
                <a:schemeClr val="bg2"/>
              </a:solidFill>
              <a:latin typeface="Canva Sans 1 Bold"/>
            </a:endParaRPr>
          </a:p>
          <a:p>
            <a:pPr algn="ctr">
              <a:lnSpc>
                <a:spcPts val="6709"/>
              </a:lnSpc>
            </a:pPr>
            <a:endParaRPr lang="en-US" sz="4400" dirty="0">
              <a:solidFill>
                <a:schemeClr val="bg2"/>
              </a:solidFill>
              <a:latin typeface="Canva Sans 1 Bold"/>
            </a:endParaRPr>
          </a:p>
          <a:p>
            <a:pPr algn="ctr">
              <a:lnSpc>
                <a:spcPts val="6709"/>
              </a:lnSpc>
            </a:pPr>
            <a:r>
              <a:rPr lang="en-US" sz="4400" dirty="0">
                <a:solidFill>
                  <a:schemeClr val="bg2"/>
                </a:solidFill>
                <a:latin typeface="Canva Sans 1 Bold"/>
              </a:rPr>
              <a:t>Dr. Susan Lobo (Department of English)</a:t>
            </a:r>
          </a:p>
          <a:p>
            <a:pPr algn="ctr">
              <a:lnSpc>
                <a:spcPts val="6709"/>
              </a:lnSpc>
            </a:pPr>
            <a:r>
              <a:rPr lang="en-US" sz="4400" dirty="0">
                <a:solidFill>
                  <a:schemeClr val="bg2"/>
                </a:solidFill>
                <a:latin typeface="Canva Sans 1 Bold"/>
              </a:rPr>
              <a:t>Naomi Rebello (TYBA)</a:t>
            </a:r>
          </a:p>
          <a:p>
            <a:pPr algn="ctr">
              <a:lnSpc>
                <a:spcPts val="6709"/>
              </a:lnSpc>
            </a:pPr>
            <a:r>
              <a:rPr lang="en-US" sz="4400" dirty="0">
                <a:solidFill>
                  <a:schemeClr val="bg2"/>
                </a:solidFill>
                <a:latin typeface="Canva Sans 1 Bold"/>
              </a:rPr>
              <a:t>Joanna Fernandes (TYBA)</a:t>
            </a:r>
          </a:p>
          <a:p>
            <a:pPr algn="ctr">
              <a:lnSpc>
                <a:spcPts val="6709"/>
              </a:lnSpc>
            </a:pPr>
            <a:r>
              <a:rPr lang="en-US" sz="4400" dirty="0" err="1">
                <a:solidFill>
                  <a:schemeClr val="bg2"/>
                </a:solidFill>
                <a:latin typeface="Canva Sans 1 Bold"/>
              </a:rPr>
              <a:t>Joiya</a:t>
            </a:r>
            <a:r>
              <a:rPr lang="en-US" sz="4400" dirty="0">
                <a:solidFill>
                  <a:schemeClr val="bg2"/>
                </a:solidFill>
                <a:latin typeface="Canva Sans 1 Bold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Canva Sans 1 Bold"/>
              </a:rPr>
              <a:t>Saamya</a:t>
            </a:r>
            <a:r>
              <a:rPr lang="en-US" sz="4400" dirty="0">
                <a:solidFill>
                  <a:schemeClr val="bg2"/>
                </a:solidFill>
                <a:latin typeface="Canva Sans 1 Bold"/>
              </a:rPr>
              <a:t> (TYBA)</a:t>
            </a:r>
          </a:p>
          <a:p>
            <a:pPr algn="ctr">
              <a:lnSpc>
                <a:spcPts val="6709"/>
              </a:lnSpc>
              <a:spcBef>
                <a:spcPct val="0"/>
              </a:spcBef>
            </a:pPr>
            <a:endParaRPr lang="en-US" sz="4792" dirty="0">
              <a:solidFill>
                <a:srgbClr val="FFFFFF"/>
              </a:solidFill>
              <a:latin typeface="Canva Sans 1 Bold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AA59415-EC4B-2027-3B10-674C5F7E1BCB}"/>
              </a:ext>
            </a:extLst>
          </p:cNvPr>
          <p:cNvSpPr txBox="1"/>
          <p:nvPr/>
        </p:nvSpPr>
        <p:spPr>
          <a:xfrm>
            <a:off x="0" y="9493000"/>
            <a:ext cx="115824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773083"/>
            <a:ext cx="16230600" cy="3976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202B4-CC07-23B3-37A9-147A20057403}"/>
              </a:ext>
            </a:extLst>
          </p:cNvPr>
          <p:cNvSpPr txBox="1"/>
          <p:nvPr/>
        </p:nvSpPr>
        <p:spPr>
          <a:xfrm>
            <a:off x="-609600" y="9505870"/>
            <a:ext cx="12039600" cy="383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Science, and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9263" y="0"/>
            <a:ext cx="10030111" cy="10287000"/>
            <a:chOff x="0" y="0"/>
            <a:chExt cx="264167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1675" cy="2709333"/>
            </a:xfrm>
            <a:custGeom>
              <a:avLst/>
              <a:gdLst/>
              <a:ahLst/>
              <a:cxnLst/>
              <a:rect l="l" t="t" r="r" b="b"/>
              <a:pathLst>
                <a:path w="2641675" h="2709333">
                  <a:moveTo>
                    <a:pt x="0" y="0"/>
                  </a:moveTo>
                  <a:lnTo>
                    <a:pt x="2641675" y="0"/>
                  </a:lnTo>
                  <a:lnTo>
                    <a:pt x="2641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4E3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9848954" cy="10287000"/>
          </a:xfrm>
          <a:custGeom>
            <a:avLst/>
            <a:gdLst/>
            <a:ahLst/>
            <a:cxnLst/>
            <a:rect l="l" t="t" r="r" b="b"/>
            <a:pathLst>
              <a:path w="9848954" h="10287000">
                <a:moveTo>
                  <a:pt x="0" y="0"/>
                </a:moveTo>
                <a:lnTo>
                  <a:pt x="9848954" y="0"/>
                </a:lnTo>
                <a:lnTo>
                  <a:pt x="98489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253" b="-182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187191" y="2266948"/>
            <a:ext cx="9150420" cy="131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0"/>
              </a:lnSpc>
            </a:pPr>
            <a:r>
              <a:rPr lang="en-US" sz="5260">
                <a:solidFill>
                  <a:srgbClr val="DE0F3F"/>
                </a:solidFill>
                <a:latin typeface="League Spartan"/>
              </a:rPr>
              <a:t>BLESSED BEGINNINGS-</a:t>
            </a:r>
          </a:p>
          <a:p>
            <a:pPr>
              <a:lnSpc>
                <a:spcPts val="5050"/>
              </a:lnSpc>
            </a:pPr>
            <a:r>
              <a:rPr lang="en-US" sz="5260">
                <a:solidFill>
                  <a:srgbClr val="DE0F3F"/>
                </a:solidFill>
                <a:latin typeface="League Spartan"/>
              </a:rPr>
              <a:t> 5 MARCH 1984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58114" y="4069737"/>
            <a:ext cx="6501186" cy="457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5381">
                <a:solidFill>
                  <a:srgbClr val="DE0F3F"/>
                </a:solidFill>
                <a:latin typeface="Canva Sans 2"/>
              </a:rPr>
              <a:t>SETTING A FIRM FOUNDATION -</a:t>
            </a:r>
          </a:p>
          <a:p>
            <a:pPr>
              <a:lnSpc>
                <a:spcPts val="5166"/>
              </a:lnSpc>
            </a:pPr>
            <a:r>
              <a:rPr lang="en-US" sz="5381">
                <a:solidFill>
                  <a:srgbClr val="DE0F3F"/>
                </a:solidFill>
                <a:latin typeface="Canva Sans 2"/>
              </a:rPr>
              <a:t>Simon Cardinal Pimenta and Msgr. Nereus Rodrigues</a:t>
            </a:r>
          </a:p>
          <a:p>
            <a:pPr>
              <a:lnSpc>
                <a:spcPts val="5166"/>
              </a:lnSpc>
            </a:pPr>
            <a:endParaRPr lang="en-US" sz="5381">
              <a:solidFill>
                <a:srgbClr val="DE0F3F"/>
              </a:solidFill>
              <a:latin typeface="Canva Sans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40513" y="8950189"/>
            <a:ext cx="952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0512312" y="9243933"/>
            <a:ext cx="7613761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 and Commerce 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9634" y="1598823"/>
            <a:ext cx="6537303" cy="7547483"/>
          </a:xfrm>
          <a:custGeom>
            <a:avLst/>
            <a:gdLst/>
            <a:ahLst/>
            <a:cxnLst/>
            <a:rect l="l" t="t" r="r" b="b"/>
            <a:pathLst>
              <a:path w="6537303" h="7547483">
                <a:moveTo>
                  <a:pt x="0" y="0"/>
                </a:moveTo>
                <a:lnTo>
                  <a:pt x="6537303" y="0"/>
                </a:lnTo>
                <a:lnTo>
                  <a:pt x="6537303" y="7547482"/>
                </a:lnTo>
                <a:lnTo>
                  <a:pt x="0" y="75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747958" y="3013510"/>
            <a:ext cx="7511342" cy="5746003"/>
          </a:xfrm>
          <a:custGeom>
            <a:avLst/>
            <a:gdLst/>
            <a:ahLst/>
            <a:cxnLst/>
            <a:rect l="l" t="t" r="r" b="b"/>
            <a:pathLst>
              <a:path w="7511342" h="5746003">
                <a:moveTo>
                  <a:pt x="0" y="0"/>
                </a:moveTo>
                <a:lnTo>
                  <a:pt x="7511342" y="0"/>
                </a:lnTo>
                <a:lnTo>
                  <a:pt x="7511342" y="5746004"/>
                </a:lnTo>
                <a:lnTo>
                  <a:pt x="0" y="574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-175608" y="7067821"/>
            <a:ext cx="4208443" cy="3303090"/>
            <a:chOff x="0" y="-57150"/>
            <a:chExt cx="1019649" cy="869950"/>
          </a:xfrm>
        </p:grpSpPr>
        <p:sp>
          <p:nvSpPr>
            <p:cNvPr id="5" name="Freeform 5"/>
            <p:cNvSpPr/>
            <p:nvPr/>
          </p:nvSpPr>
          <p:spPr>
            <a:xfrm>
              <a:off x="0" y="268"/>
              <a:ext cx="1019649" cy="525427"/>
            </a:xfrm>
            <a:custGeom>
              <a:avLst/>
              <a:gdLst/>
              <a:ahLst/>
              <a:cxnLst/>
              <a:rect l="l" t="t" r="r" b="b"/>
              <a:pathLst>
                <a:path w="2293690" h="525427">
                  <a:moveTo>
                    <a:pt x="45338" y="0"/>
                  </a:moveTo>
                  <a:lnTo>
                    <a:pt x="2248352" y="0"/>
                  </a:lnTo>
                  <a:cubicBezTo>
                    <a:pt x="2273392" y="0"/>
                    <a:pt x="2293690" y="20298"/>
                    <a:pt x="2293690" y="45338"/>
                  </a:cubicBezTo>
                  <a:lnTo>
                    <a:pt x="2293690" y="480089"/>
                  </a:lnTo>
                  <a:cubicBezTo>
                    <a:pt x="2293690" y="505129"/>
                    <a:pt x="2273392" y="525427"/>
                    <a:pt x="2248352" y="525427"/>
                  </a:cubicBezTo>
                  <a:lnTo>
                    <a:pt x="45338" y="525427"/>
                  </a:lnTo>
                  <a:cubicBezTo>
                    <a:pt x="20298" y="525427"/>
                    <a:pt x="0" y="505129"/>
                    <a:pt x="0" y="480089"/>
                  </a:cubicBezTo>
                  <a:lnTo>
                    <a:pt x="0" y="45338"/>
                  </a:lnTo>
                  <a:cubicBezTo>
                    <a:pt x="0" y="20298"/>
                    <a:pt x="20298" y="0"/>
                    <a:pt x="45338" y="0"/>
                  </a:cubicBezTo>
                  <a:close/>
                </a:path>
              </a:pathLst>
            </a:custGeom>
            <a:solidFill>
              <a:srgbClr val="BB4B4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019649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 dirty="0">
                  <a:solidFill>
                    <a:srgbClr val="FFF4E3"/>
                  </a:solidFill>
                  <a:latin typeface="Canva Sans 2 Bold"/>
                </a:rPr>
                <a:t>Completion of 18 classrooms ground plus  two floors</a:t>
              </a:r>
            </a:p>
            <a:p>
              <a:pPr algn="ctr">
                <a:lnSpc>
                  <a:spcPts val="3640"/>
                </a:lnSpc>
              </a:pPr>
              <a:endParaRPr lang="en-US" sz="3200" dirty="0">
                <a:solidFill>
                  <a:srgbClr val="FFF4E3"/>
                </a:solidFill>
                <a:latin typeface="Canva Sans 2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-1664014" y="101607"/>
            <a:ext cx="21616028" cy="174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Canva Sans 2 Bold"/>
              </a:rPr>
              <a:t>WE HAVE GROWN.. FLOOR BY FLOOR,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Canva Sans 2 Bold"/>
              </a:rPr>
              <a:t> BUILDING BY BUILDING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430000" y="7914396"/>
            <a:ext cx="5243658" cy="3339256"/>
            <a:chOff x="0" y="-66675"/>
            <a:chExt cx="1607315" cy="879475"/>
          </a:xfrm>
        </p:grpSpPr>
        <p:sp>
          <p:nvSpPr>
            <p:cNvPr id="9" name="Freeform 9"/>
            <p:cNvSpPr/>
            <p:nvPr/>
          </p:nvSpPr>
          <p:spPr>
            <a:xfrm>
              <a:off x="6242" y="32782"/>
              <a:ext cx="1601073" cy="525427"/>
            </a:xfrm>
            <a:custGeom>
              <a:avLst/>
              <a:gdLst/>
              <a:ahLst/>
              <a:cxnLst/>
              <a:rect l="l" t="t" r="r" b="b"/>
              <a:pathLst>
                <a:path w="1601073" h="525427">
                  <a:moveTo>
                    <a:pt x="64950" y="0"/>
                  </a:moveTo>
                  <a:lnTo>
                    <a:pt x="1536123" y="0"/>
                  </a:lnTo>
                  <a:cubicBezTo>
                    <a:pt x="1553349" y="0"/>
                    <a:pt x="1569869" y="6843"/>
                    <a:pt x="1582050" y="19024"/>
                  </a:cubicBezTo>
                  <a:cubicBezTo>
                    <a:pt x="1594230" y="31204"/>
                    <a:pt x="1601073" y="47724"/>
                    <a:pt x="1601073" y="64950"/>
                  </a:cubicBezTo>
                  <a:lnTo>
                    <a:pt x="1601073" y="460477"/>
                  </a:lnTo>
                  <a:cubicBezTo>
                    <a:pt x="1601073" y="477702"/>
                    <a:pt x="1594230" y="494223"/>
                    <a:pt x="1582050" y="506403"/>
                  </a:cubicBezTo>
                  <a:cubicBezTo>
                    <a:pt x="1569869" y="518584"/>
                    <a:pt x="1553349" y="525427"/>
                    <a:pt x="1536123" y="525427"/>
                  </a:cubicBezTo>
                  <a:lnTo>
                    <a:pt x="64950" y="525427"/>
                  </a:lnTo>
                  <a:cubicBezTo>
                    <a:pt x="47724" y="525427"/>
                    <a:pt x="31204" y="518584"/>
                    <a:pt x="19024" y="506403"/>
                  </a:cubicBezTo>
                  <a:cubicBezTo>
                    <a:pt x="6843" y="494223"/>
                    <a:pt x="0" y="477702"/>
                    <a:pt x="0" y="460477"/>
                  </a:cubicBezTo>
                  <a:lnTo>
                    <a:pt x="0" y="64950"/>
                  </a:lnTo>
                  <a:cubicBezTo>
                    <a:pt x="0" y="47724"/>
                    <a:pt x="6843" y="31204"/>
                    <a:pt x="19024" y="19024"/>
                  </a:cubicBezTo>
                  <a:cubicBezTo>
                    <a:pt x="31204" y="6843"/>
                    <a:pt x="47724" y="0"/>
                    <a:pt x="64950" y="0"/>
                  </a:cubicBezTo>
                  <a:close/>
                </a:path>
              </a:pathLst>
            </a:custGeom>
            <a:solidFill>
              <a:srgbClr val="BB4B4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525937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200" dirty="0">
                  <a:solidFill>
                    <a:srgbClr val="FFF4E3"/>
                  </a:solidFill>
                  <a:latin typeface="Canva Sans 2 Bold"/>
                </a:rPr>
                <a:t>Third Floor 1999-2000</a:t>
              </a:r>
            </a:p>
            <a:p>
              <a:pPr algn="ctr">
                <a:lnSpc>
                  <a:spcPts val="4759"/>
                </a:lnSpc>
              </a:pPr>
              <a:r>
                <a:rPr lang="en-US" sz="3200" dirty="0">
                  <a:solidFill>
                    <a:srgbClr val="FFF4E3"/>
                  </a:solidFill>
                  <a:latin typeface="Canva Sans 2 Bold"/>
                </a:rPr>
                <a:t>Fourth Floor 2003-2004</a:t>
              </a:r>
              <a:endParaRPr lang="en-US" sz="2000" dirty="0">
                <a:solidFill>
                  <a:srgbClr val="FFF4E3"/>
                </a:solidFill>
                <a:latin typeface="Canva Sans 2 Bold"/>
              </a:endParaRPr>
            </a:p>
            <a:p>
              <a:pPr algn="ctr">
                <a:lnSpc>
                  <a:spcPts val="3640"/>
                </a:lnSpc>
              </a:pPr>
              <a:endParaRPr lang="en-US" sz="3399" dirty="0">
                <a:solidFill>
                  <a:srgbClr val="FFF4E3"/>
                </a:solidFill>
                <a:latin typeface="Canva Sans 2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2253" y="1140693"/>
            <a:ext cx="3086102" cy="3303092"/>
            <a:chOff x="-112447" y="-299195"/>
            <a:chExt cx="812800" cy="869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7906" cy="287150"/>
            </a:xfrm>
            <a:custGeom>
              <a:avLst/>
              <a:gdLst/>
              <a:ahLst/>
              <a:cxnLst/>
              <a:rect l="l" t="t" r="r" b="b"/>
              <a:pathLst>
                <a:path w="587906" h="287150">
                  <a:moveTo>
                    <a:pt x="143575" y="0"/>
                  </a:moveTo>
                  <a:lnTo>
                    <a:pt x="444331" y="0"/>
                  </a:lnTo>
                  <a:cubicBezTo>
                    <a:pt x="523625" y="0"/>
                    <a:pt x="587906" y="64281"/>
                    <a:pt x="587906" y="143575"/>
                  </a:cubicBezTo>
                  <a:lnTo>
                    <a:pt x="587906" y="143575"/>
                  </a:lnTo>
                  <a:cubicBezTo>
                    <a:pt x="587906" y="181654"/>
                    <a:pt x="572780" y="218172"/>
                    <a:pt x="545854" y="245098"/>
                  </a:cubicBezTo>
                  <a:cubicBezTo>
                    <a:pt x="518929" y="272024"/>
                    <a:pt x="482410" y="287150"/>
                    <a:pt x="444331" y="287150"/>
                  </a:cubicBezTo>
                  <a:lnTo>
                    <a:pt x="143575" y="287150"/>
                  </a:lnTo>
                  <a:cubicBezTo>
                    <a:pt x="105497" y="287150"/>
                    <a:pt x="68978" y="272024"/>
                    <a:pt x="42052" y="245098"/>
                  </a:cubicBezTo>
                  <a:cubicBezTo>
                    <a:pt x="15127" y="218172"/>
                    <a:pt x="0" y="181654"/>
                    <a:pt x="0" y="143575"/>
                  </a:cubicBezTo>
                  <a:lnTo>
                    <a:pt x="0" y="143575"/>
                  </a:lnTo>
                  <a:cubicBezTo>
                    <a:pt x="0" y="105497"/>
                    <a:pt x="15127" y="68978"/>
                    <a:pt x="42052" y="42052"/>
                  </a:cubicBezTo>
                  <a:cubicBezTo>
                    <a:pt x="68978" y="15127"/>
                    <a:pt x="105497" y="0"/>
                    <a:pt x="143575" y="0"/>
                  </a:cubicBezTo>
                  <a:close/>
                </a:path>
              </a:pathLst>
            </a:custGeom>
            <a:solidFill>
              <a:srgbClr val="BB4B4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12447" y="-299195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 dirty="0">
                  <a:solidFill>
                    <a:srgbClr val="FF0000"/>
                  </a:solidFill>
                  <a:latin typeface="Canva Sans 2 Bold"/>
                </a:rPr>
                <a:t>1 JUNE 1986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0" y="9483010"/>
            <a:ext cx="8172009" cy="79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St Andrew's College of Arts, Science and Commerce</a:t>
            </a:r>
          </a:p>
          <a:p>
            <a:pPr algn="ctr">
              <a:lnSpc>
                <a:spcPts val="3209"/>
              </a:lnSpc>
            </a:pPr>
            <a:r>
              <a:rPr lang="en-US" sz="2292" b="1" dirty="0">
                <a:solidFill>
                  <a:schemeClr val="tx1">
                    <a:alpha val="34902"/>
                  </a:schemeClr>
                </a:solidFill>
                <a:latin typeface="Canva Sans 1 Bold"/>
              </a:rPr>
              <a:t>Orientation 2024-2025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299</TotalTime>
  <Words>3159</Words>
  <Application>Microsoft Office PowerPoint</Application>
  <PresentationFormat>Custom</PresentationFormat>
  <Paragraphs>490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90" baseType="lpstr">
      <vt:lpstr>League Spartan</vt:lpstr>
      <vt:lpstr>Montserrat Classic Bold</vt:lpstr>
      <vt:lpstr>Times New Roman</vt:lpstr>
      <vt:lpstr>Arimo</vt:lpstr>
      <vt:lpstr>Wingdings</vt:lpstr>
      <vt:lpstr>Montserrat Bold</vt:lpstr>
      <vt:lpstr>Calibri</vt:lpstr>
      <vt:lpstr>Montserrat Classic</vt:lpstr>
      <vt:lpstr>Canva Sans 2</vt:lpstr>
      <vt:lpstr>Calisto MT</vt:lpstr>
      <vt:lpstr>Canva Sans 2 Bold</vt:lpstr>
      <vt:lpstr>Anton</vt:lpstr>
      <vt:lpstr>Arial Rounded MT Bold</vt:lpstr>
      <vt:lpstr>Canva Sans 1</vt:lpstr>
      <vt:lpstr>Wingdings 2</vt:lpstr>
      <vt:lpstr>Alegreya</vt:lpstr>
      <vt:lpstr>Arial</vt:lpstr>
      <vt:lpstr>Canva Sans 1 Bold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St. Andrew’s College of Arts, Science and Commerce, Bandra(W), Mumbai-50</dc:title>
  <dc:creator>Susan Lobo</dc:creator>
  <cp:lastModifiedBy>Susan Lobo</cp:lastModifiedBy>
  <cp:revision>56</cp:revision>
  <dcterms:created xsi:type="dcterms:W3CDTF">2006-08-16T00:00:00Z</dcterms:created>
  <dcterms:modified xsi:type="dcterms:W3CDTF">2024-08-08T07:40:49Z</dcterms:modified>
  <dc:identifier>DAFmXZGPI9Q</dc:identifier>
</cp:coreProperties>
</file>