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1AB638-5654-4269-A926-94FDD6A11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1686DE-B274-4CAE-AE54-99A4C58E7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44221"/>
            <a:ext cx="6508955" cy="1699560"/>
          </a:xfrm>
        </p:spPr>
        <p:txBody>
          <a:bodyPr anchor="ctr">
            <a:normAutofit/>
          </a:bodyPr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1120D-2CC9-43A3-9A4D-E2EE17D3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67041"/>
            <a:ext cx="6508955" cy="1178618"/>
          </a:xfrm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7BE4-8790-4CA0-BFDD-0729BCB9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E32AB-3256-4665-9BB1-69BD27C3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096D5-9B2E-4398-A1AE-8351A58C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73C4F2-A585-4606-8162-596317EA58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501" y="4431699"/>
            <a:ext cx="3202626" cy="1601313"/>
          </a:xfrm>
          <a:prstGeom prst="rect">
            <a:avLst/>
          </a:prstGeom>
        </p:spPr>
      </p:pic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FAC63E87-4D09-4DAE-95C7-F02A999CAA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36034" y="1545263"/>
            <a:ext cx="3119798" cy="2190307"/>
          </a:xfrm>
          <a:prstGeom prst="parallelogram">
            <a:avLst>
              <a:gd name="adj" fmla="val 35127"/>
            </a:avLst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A3C8E8B-E076-4AB0-A38C-286EAED853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123" y="1545264"/>
            <a:ext cx="3119798" cy="2190307"/>
          </a:xfrm>
          <a:prstGeom prst="parallelogram">
            <a:avLst>
              <a:gd name="adj" fmla="val 35127"/>
            </a:avLst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0D00526-1813-49FB-929D-C6AC00B74D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8945" y="1545263"/>
            <a:ext cx="3169417" cy="2190307"/>
          </a:xfrm>
          <a:prstGeom prst="parallelogram">
            <a:avLst>
              <a:gd name="adj" fmla="val 35127"/>
            </a:avLst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42E48DA8-0CCC-4CF8-9646-571E6D92E4D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51475" y="1545263"/>
            <a:ext cx="3169417" cy="2190307"/>
          </a:xfrm>
          <a:prstGeom prst="parallelogram">
            <a:avLst>
              <a:gd name="adj" fmla="val 35127"/>
            </a:avLst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76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F6201-A5D8-45E5-90B8-6C37F78A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11AB5-EE92-4250-8A48-0C59287B0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C9586-D860-4C39-90D8-7F9A7EB3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940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9DB6-C077-481E-9F2C-1A64224C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B4B98-0B28-4A3D-811E-8F2E1DAB7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47A87-6A16-46C3-98C5-42C8E2087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475CD-4D77-4695-B7BB-64158143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738CD-50E8-4FBD-A9E7-E708FE00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C2D32-D187-4722-89BB-2CFBA56F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48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552F-FA4C-461A-90DF-359FEFB1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19E676-4407-4F27-80C5-CB4947401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32387-EFFE-4335-8BA9-35474FA6A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BE149-BFF0-41D0-A9C4-A1785672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FA509-6AC7-4CD4-B132-65542A76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3BE64-DCFA-4E50-BE13-057FCF94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760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D42D-D71C-4F4D-93C8-6A806BC1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CD4563-AE63-4FC7-B073-D68AEA2A7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77EED-B422-44C5-B4CC-A2912FC48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2C5C6-F1C5-4365-B8B4-778444CE4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C25CF-6E69-4836-BF2E-7B55F31C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0443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8827BB-A186-4F14-BCD8-EDF25174B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037BF-DAC7-4290-B911-5D48C270F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990B2-E638-4D64-BF1E-4231CED2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B5903-4AA9-4889-B4C7-D6C26D33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65EBD-65A6-4C13-B02C-44E209C6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120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D761DE6B-7C70-492F-9782-6A1FACD32D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45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7BE4-8790-4CA0-BFDD-0729BCB9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E32AB-3256-4665-9BB1-69BD27C3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096D5-9B2E-4398-A1AE-8351A58C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73C4F2-A585-4606-8162-596317EA58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83" y="4496288"/>
            <a:ext cx="2648607" cy="1324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1686DE-B274-4CAE-AE54-99A4C58E7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9046" y="1729440"/>
            <a:ext cx="5464278" cy="1699560"/>
          </a:xfrm>
        </p:spPr>
        <p:txBody>
          <a:bodyPr anchor="ctr">
            <a:normAutofit/>
          </a:bodyPr>
          <a:lstStyle>
            <a:lvl1pPr algn="l">
              <a:defRPr sz="5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1120D-2CC9-43A3-9A4D-E2EE17D3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9047" y="3689471"/>
            <a:ext cx="5464278" cy="1178618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97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D621C4-3546-4E00-9CE9-5D28F9FA8A8A}"/>
              </a:ext>
            </a:extLst>
          </p:cNvPr>
          <p:cNvSpPr/>
          <p:nvPr userDrawn="1"/>
        </p:nvSpPr>
        <p:spPr>
          <a:xfrm>
            <a:off x="0" y="199053"/>
            <a:ext cx="6096000" cy="645989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686DE-B274-4CAE-AE54-99A4C58E7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765551"/>
            <a:ext cx="6096000" cy="1699560"/>
          </a:xfrm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1120D-2CC9-43A3-9A4D-E2EE17D3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588371"/>
            <a:ext cx="6096000" cy="1178618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7BE4-8790-4CA0-BFDD-0729BCB9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E32AB-3256-4665-9BB1-69BD27C3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096D5-9B2E-4398-A1AE-8351A58C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73C4F2-A585-4606-8162-596317EA5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00" y="1087079"/>
            <a:ext cx="3653400" cy="1826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09DDD6-2B01-4125-9EEC-33082B6F18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90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E94A74-C198-497E-B394-F43CF44533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947"/>
            <a:ext cx="12192000" cy="199053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357DBC1-ED61-46DE-B42D-F75B32C5C0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1" y="773113"/>
            <a:ext cx="4114800" cy="5311776"/>
          </a:xfrm>
          <a:prstGeom prst="snip2DiagRect">
            <a:avLst/>
          </a:prstGeo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8408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686DE-B274-4CAE-AE54-99A4C58E7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7712" y="2951153"/>
            <a:ext cx="5993737" cy="1178618"/>
          </a:xfrm>
        </p:spPr>
        <p:txBody>
          <a:bodyPr anchor="ctr">
            <a:normAutofit/>
          </a:bodyPr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1120D-2CC9-43A3-9A4D-E2EE17D3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8222" y="4315267"/>
            <a:ext cx="5993737" cy="845312"/>
          </a:xfrm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7BE4-8790-4CA0-BFDD-0729BCB9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E32AB-3256-4665-9BB1-69BD27C3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096D5-9B2E-4398-A1AE-8351A58C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73C4F2-A585-4606-8162-596317EA5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5" y="0"/>
            <a:ext cx="2616078" cy="130803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54DACD2-61EF-4A63-A0B5-6DD1E6D504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tTriangle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7B92BF4-9244-4AF5-90F9-38B69F87A3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4468" y="-15766"/>
            <a:ext cx="6127531" cy="6873766"/>
          </a:xfrm>
          <a:custGeom>
            <a:avLst/>
            <a:gdLst>
              <a:gd name="connsiteX0" fmla="*/ 0 w 6096000"/>
              <a:gd name="connsiteY0" fmla="*/ 6858000 h 6858000"/>
              <a:gd name="connsiteX1" fmla="*/ 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0" fmla="*/ 0 w 6096000"/>
              <a:gd name="connsiteY0" fmla="*/ 685800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0" fmla="*/ 0 w 6127531"/>
              <a:gd name="connsiteY0" fmla="*/ 0 h 6873766"/>
              <a:gd name="connsiteX1" fmla="*/ 6127531 w 6127531"/>
              <a:gd name="connsiteY1" fmla="*/ 15766 h 6873766"/>
              <a:gd name="connsiteX2" fmla="*/ 6127531 w 6127531"/>
              <a:gd name="connsiteY2" fmla="*/ 6873766 h 6873766"/>
              <a:gd name="connsiteX3" fmla="*/ 0 w 6127531"/>
              <a:gd name="connsiteY3" fmla="*/ 0 h 687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7531" h="6873766">
                <a:moveTo>
                  <a:pt x="0" y="0"/>
                </a:moveTo>
                <a:lnTo>
                  <a:pt x="6127531" y="15766"/>
                </a:lnTo>
                <a:lnTo>
                  <a:pt x="6127531" y="687376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4491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3BF1-E504-43B5-9713-2E48310A8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12024-4CC9-471E-912D-8F2013033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2B071-C1C2-430E-9C57-B73B106B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2AB93-0504-40DF-B375-77186790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AEB80-124B-4C7A-B234-3CF23322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745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2BA58-82F9-48DB-86AF-15E1156A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BAE88-3E26-41F1-8D10-A94C62530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A6AD3-94F7-46A6-8754-ECE11B17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1294E-988C-4490-AEAC-5403BBD4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6220-EA11-429C-BBBF-1D350107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360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20719-7BA5-479C-8F84-34062763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B927B-2D87-4129-B405-C92BCD9A9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3DC45-1F24-4CA6-BF0F-8DF7AB3E0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2F537-4A55-46A7-8883-61C46770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F01FA-E0BD-4C08-AE30-FDA43713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328AA-037A-4484-83A5-12B47152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632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5000-D816-48B7-A5C9-283ED65B9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EE62B-1EB7-4648-9D36-0D6B25700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9719A-DB46-46E3-81E3-0D6BAC0B5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3F322-6C30-4A82-B7AF-4FFB7CB70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CF18E-7890-4988-ADBB-E36E00F09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4693EE-4974-46F5-9E8F-AD68167CF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C1996D-6CD5-4062-8501-D3CB9A70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2DE7C3-6653-4421-B7E9-625BDEA4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189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4E5C9-9CC9-4648-9465-BF1571AF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7C51C-E9C3-4AC4-BBEA-E429118D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56A1C-EA19-468A-A73B-175E3295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94858-9D1D-4053-AB47-F9823047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787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A03E94-8525-4C18-81D0-6C6F24D9D5B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8EB5A-BBEA-4A77-9F78-184157D34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470"/>
            <a:ext cx="8728587" cy="1031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18288-4ADD-4AF5-81C4-95C1A69F2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9850-ACC2-4C9A-8B0D-5795B535B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0FAA-4726-49DE-B004-31996A26641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E3D8B-4A56-4C15-8988-DCACF9F6B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49A99-E8B9-48E0-A9B8-40570101C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738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65 Medium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43250-BC9C-417F-897F-42CED6987F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Social Outreach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0A618-3F68-47D0-9747-893D0C9E98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Review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8A69A39-44E5-4E2C-92EE-25B257D3B2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4" b="33384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59109B18-4726-4141-9187-81D16F3155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2" r="12832"/>
          <a:stretch/>
        </p:blipFill>
        <p:spPr>
          <a:xfrm>
            <a:off x="403123" y="1545264"/>
            <a:ext cx="3119798" cy="2190307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E9250D56-F1C8-41DD-A590-5E31933B1E4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4" b="33634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ABF295E1-908C-418D-B144-DD1A0C20720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4" b="33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397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D133A-40F7-0AFF-A2C9-6B495E4CF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4" y="291549"/>
            <a:ext cx="4179786" cy="3137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FAA127-F6AD-2C7A-D3F8-C80F95CD0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48" y="291549"/>
            <a:ext cx="4028659" cy="3021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AF7ACB-D5A8-C0F0-BF8A-B26CF19CB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4" y="3659255"/>
            <a:ext cx="4301858" cy="29071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059D56-E446-CF63-3826-38F92B709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47" y="3429000"/>
            <a:ext cx="4028659" cy="31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7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524B2-1BA9-F8F9-B4BE-F09C5D04B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" y="251791"/>
            <a:ext cx="4399722" cy="32997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21B035-94FF-F85F-FED6-605FBEB69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10" y="3218621"/>
            <a:ext cx="6838543" cy="3076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D1C088-F7C7-3AF1-A90C-6C8CCBF27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356" y="251791"/>
            <a:ext cx="3745948" cy="2809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BA6963-4A50-9C17-03D7-17F17F3B4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" y="3644348"/>
            <a:ext cx="4399722" cy="306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2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D196E-F31E-47C2-BB97-649BC98B8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BB616-C501-43E9-8DE6-EEE4FBB09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St. Andrew’s College approached CSA for an SOP for their 2</a:t>
            </a:r>
            <a:r>
              <a:rPr lang="en-IN" baseline="30000" dirty="0"/>
              <a:t>nd</a:t>
            </a:r>
            <a:r>
              <a:rPr lang="en-IN" dirty="0"/>
              <a:t>-year students</a:t>
            </a:r>
          </a:p>
          <a:p>
            <a:r>
              <a:rPr lang="en-IN" dirty="0"/>
              <a:t>Students had to complete 20 hours under this SOP</a:t>
            </a:r>
          </a:p>
          <a:p>
            <a:r>
              <a:rPr lang="en-IN" dirty="0"/>
              <a:t>To be held </a:t>
            </a:r>
            <a:r>
              <a:rPr lang="en-IN" dirty="0">
                <a:solidFill>
                  <a:srgbClr val="FF0000"/>
                </a:solidFill>
              </a:rPr>
              <a:t>Offline</a:t>
            </a:r>
          </a:p>
          <a:p>
            <a:r>
              <a:rPr lang="en-IN" dirty="0"/>
              <a:t>Every student had to participate</a:t>
            </a:r>
          </a:p>
          <a:p>
            <a:r>
              <a:rPr lang="en-IN" dirty="0"/>
              <a:t>Reports to be submitted towards the end</a:t>
            </a:r>
          </a:p>
        </p:txBody>
      </p:sp>
    </p:spTree>
    <p:extLst>
      <p:ext uri="{BB962C8B-B14F-4D97-AF65-F5344CB8AC3E}">
        <p14:creationId xmlns:p14="http://schemas.microsoft.com/office/powerpoint/2010/main" val="33415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147B-D19B-47C3-8B0C-033948A8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A7C5-A85C-4D62-BCEE-BD960F3E8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CSA team prepared an outline of the program.</a:t>
            </a:r>
          </a:p>
          <a:p>
            <a:r>
              <a:rPr lang="en-IN" dirty="0"/>
              <a:t>Identified groups across the DI and Mumbai.</a:t>
            </a:r>
          </a:p>
          <a:p>
            <a:r>
              <a:rPr lang="en-IN" dirty="0"/>
              <a:t>Divided students into groups of five each. </a:t>
            </a:r>
          </a:p>
          <a:p>
            <a:r>
              <a:rPr lang="en-IN" dirty="0"/>
              <a:t>Had meetings with the staff of the participating centres, informing them of the process and blocking time.</a:t>
            </a:r>
          </a:p>
          <a:p>
            <a:r>
              <a:rPr lang="en-IN" dirty="0"/>
              <a:t>Assigned these intervention groups to student groups depending on the location of the students </a:t>
            </a:r>
            <a:r>
              <a:rPr lang="en-IN" dirty="0" err="1"/>
              <a:t>tp</a:t>
            </a:r>
            <a:r>
              <a:rPr lang="en-IN" dirty="0"/>
              <a:t> the best extent possible.</a:t>
            </a:r>
          </a:p>
        </p:txBody>
      </p:sp>
    </p:spTree>
    <p:extLst>
      <p:ext uri="{BB962C8B-B14F-4D97-AF65-F5344CB8AC3E}">
        <p14:creationId xmlns:p14="http://schemas.microsoft.com/office/powerpoint/2010/main" val="135971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147B-D19B-47C3-8B0C-033948A8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A7C5-A85C-4D62-BCEE-BD960F3E8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Prepared activities for each of the intervention groups</a:t>
            </a:r>
          </a:p>
          <a:p>
            <a:r>
              <a:rPr lang="en-IN" dirty="0"/>
              <a:t>Assigned mentors from CSA for each of the student groups</a:t>
            </a:r>
          </a:p>
          <a:p>
            <a:r>
              <a:rPr lang="en-IN" dirty="0"/>
              <a:t>Prepared google forms for students to input their activities so that they can be tracked</a:t>
            </a:r>
          </a:p>
          <a:p>
            <a:r>
              <a:rPr lang="en-IN" dirty="0"/>
              <a:t>Kept attendance sheets at the centres for physical verification of the activities on ground</a:t>
            </a:r>
          </a:p>
        </p:txBody>
      </p:sp>
    </p:spTree>
    <p:extLst>
      <p:ext uri="{BB962C8B-B14F-4D97-AF65-F5344CB8AC3E}">
        <p14:creationId xmlns:p14="http://schemas.microsoft.com/office/powerpoint/2010/main" val="37381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147B-D19B-47C3-8B0C-033948A8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Plan of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A7C5-A85C-4D62-BCEE-BD960F3E8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Break-up of the 20 hours</a:t>
            </a:r>
          </a:p>
          <a:p>
            <a:pPr lvl="1"/>
            <a:r>
              <a:rPr lang="en-US" dirty="0"/>
              <a:t>Group type specific Orientation – 2 hours</a:t>
            </a:r>
          </a:p>
          <a:p>
            <a:pPr lvl="1"/>
            <a:r>
              <a:rPr lang="en-US" dirty="0"/>
              <a:t>Meet and Greet – 2 hours</a:t>
            </a:r>
          </a:p>
          <a:p>
            <a:pPr lvl="1"/>
            <a:r>
              <a:rPr lang="en-US" dirty="0"/>
              <a:t>Other Activities – 12 hours</a:t>
            </a:r>
          </a:p>
          <a:p>
            <a:pPr lvl="1"/>
            <a:r>
              <a:rPr lang="en-US" dirty="0"/>
              <a:t>Interaction, Feedback and Learnings – 2 hours</a:t>
            </a:r>
          </a:p>
          <a:p>
            <a:pPr lvl="1"/>
            <a:r>
              <a:rPr lang="en-US" dirty="0"/>
              <a:t>Report and Documentation – 2 hours</a:t>
            </a:r>
          </a:p>
        </p:txBody>
      </p:sp>
    </p:spTree>
    <p:extLst>
      <p:ext uri="{BB962C8B-B14F-4D97-AF65-F5344CB8AC3E}">
        <p14:creationId xmlns:p14="http://schemas.microsoft.com/office/powerpoint/2010/main" val="214100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59D4-1BF9-4162-B854-F3FEEDCA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F62B-9D99-4A0F-9CAB-2A3474BD6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Intervention and student groups </a:t>
            </a:r>
          </a:p>
          <a:p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33973F8-B1D8-4CD0-A221-7C37E614E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12989"/>
              </p:ext>
            </p:extLst>
          </p:nvPr>
        </p:nvGraphicFramePr>
        <p:xfrm>
          <a:off x="1200726" y="2391449"/>
          <a:ext cx="490451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856">
                  <a:extLst>
                    <a:ext uri="{9D8B030D-6E8A-4147-A177-3AD203B41FA5}">
                      <a16:colId xmlns:a16="http://schemas.microsoft.com/office/drawing/2014/main" val="2010143414"/>
                    </a:ext>
                  </a:extLst>
                </a:gridCol>
                <a:gridCol w="1588654">
                  <a:extLst>
                    <a:ext uri="{9D8B030D-6E8A-4147-A177-3AD203B41FA5}">
                      <a16:colId xmlns:a16="http://schemas.microsoft.com/office/drawing/2014/main" val="4044245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Group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No. of Student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89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Bal Sabha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445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Domestic Workers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2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English Language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29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Financial Empowerment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2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/>
                        <a:t>Kishori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02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Self Help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101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Supplementary Classes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477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Transgenders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40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83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59D4-1BF9-4162-B854-F3FEEDCA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F62B-9D99-4A0F-9CAB-2A3474BD6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Period: 08-11-22 to 23-03-23 – 136 days</a:t>
            </a:r>
          </a:p>
          <a:p>
            <a:r>
              <a:rPr lang="en-IN" dirty="0"/>
              <a:t>Number of students: 258</a:t>
            </a:r>
          </a:p>
          <a:p>
            <a:r>
              <a:rPr lang="en-IN" dirty="0"/>
              <a:t>Groups made: 52</a:t>
            </a:r>
          </a:p>
          <a:p>
            <a:r>
              <a:rPr lang="en-IN" dirty="0"/>
              <a:t>Total Number of hours: 4,013</a:t>
            </a:r>
          </a:p>
          <a:p>
            <a:r>
              <a:rPr lang="en-IN" dirty="0"/>
              <a:t>Average hours put in/student: ~16.5 hours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694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76DC-A406-4014-BC51-635B8793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39052-B951-44D2-AD2C-D8196E8B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Hours Tracker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17E82-997A-0BBA-4FD7-49CBE9141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4" y="2400920"/>
            <a:ext cx="10515600" cy="39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2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2EFA0F-97C1-73E0-0B71-DFF12181229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6" y="286470"/>
            <a:ext cx="4147930" cy="31123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BE0CF-B471-B3B8-57D9-71C0F06A1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63" y="286470"/>
            <a:ext cx="3387216" cy="3142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E8126A-CC20-9832-C8C7-16A1C64AA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6" y="3561522"/>
            <a:ext cx="4147930" cy="3142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A53A76-5B0D-6B36-58CB-17A9C4F04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63" y="3561522"/>
            <a:ext cx="3387216" cy="31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08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270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Helvetica 65 Medium</vt:lpstr>
      <vt:lpstr>Office Theme</vt:lpstr>
      <vt:lpstr>Social Outreach Program</vt:lpstr>
      <vt:lpstr>Background</vt:lpstr>
      <vt:lpstr>Preparation</vt:lpstr>
      <vt:lpstr>Preparation</vt:lpstr>
      <vt:lpstr>Plan of Action</vt:lpstr>
      <vt:lpstr>Statistics</vt:lpstr>
      <vt:lpstr>Statistics</vt:lpstr>
      <vt:lpstr>Trackers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Derick Fernandes</dc:creator>
  <cp:lastModifiedBy>USER</cp:lastModifiedBy>
  <cp:revision>46</cp:revision>
  <dcterms:created xsi:type="dcterms:W3CDTF">2021-02-22T09:06:20Z</dcterms:created>
  <dcterms:modified xsi:type="dcterms:W3CDTF">2023-03-30T06:44:53Z</dcterms:modified>
</cp:coreProperties>
</file>