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8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Final%20Files\SOP%20-%20Twenty%20Hou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Final%20Files\SOP%20-%20Number%20of%20Hours%20Track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Final%20Files\SOP%20-%20Number%20of%20Hours%20Track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Final%20Files\SOP%20-%20Twenty%20Hou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Final%20Files\SOP%20-%20Twenty%20Hou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CF2-4FFE-AF17-7F47CA85AA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CF2-4FFE-AF17-7F47CA85AA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F2-4FFE-AF17-7F47CA85AAD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CF2-4FFE-AF17-7F47CA85AAD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Analysis!$J$16:$J$17</c:f>
              <c:strCache>
                <c:ptCount val="2"/>
                <c:pt idx="0">
                  <c:v>&gt; = 20</c:v>
                </c:pt>
                <c:pt idx="1">
                  <c:v>&lt; 20</c:v>
                </c:pt>
              </c:strCache>
            </c:strRef>
          </c:cat>
          <c:val>
            <c:numRef>
              <c:f>Analysis!$L$16:$L$17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F2-4FFE-AF17-7F47CA85AA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482-4EFB-A9E2-B5B278342E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482-4EFB-A9E2-B5B278342E2D}"/>
              </c:ext>
            </c:extLst>
          </c:dPt>
          <c:dLbls>
            <c:dLbl>
              <c:idx val="0"/>
              <c:layout>
                <c:manualLayout>
                  <c:x val="-1.1111111111111212E-2"/>
                  <c:y val="0.194444444444444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82-4EFB-A9E2-B5B278342E2D}"/>
                </c:ext>
              </c:extLst>
            </c:dLbl>
            <c:dLbl>
              <c:idx val="1"/>
              <c:layout>
                <c:manualLayout>
                  <c:x val="6.3888888888888884E-2"/>
                  <c:y val="-0.129629629629629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82-4EFB-A9E2-B5B278342E2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Sheet1!$E$9:$F$9</c:f>
              <c:strCache>
                <c:ptCount val="2"/>
                <c:pt idx="0">
                  <c:v>Did not Complete</c:v>
                </c:pt>
                <c:pt idx="1">
                  <c:v>Completed</c:v>
                </c:pt>
              </c:strCache>
            </c:strRef>
          </c:cat>
          <c:val>
            <c:numRef>
              <c:f>Sheet1!$E$10:$F$10</c:f>
              <c:numCache>
                <c:formatCode>General</c:formatCode>
                <c:ptCount val="2"/>
                <c:pt idx="0">
                  <c:v>40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82-4EFB-A9E2-B5B278342E2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6482-4EFB-A9E2-B5B278342E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6482-4EFB-A9E2-B5B278342E2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482-4EFB-A9E2-B5B278342E2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482-4EFB-A9E2-B5B278342E2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Sheet1!$E$9:$F$9</c:f>
              <c:strCache>
                <c:ptCount val="2"/>
                <c:pt idx="0">
                  <c:v>Did not Complete</c:v>
                </c:pt>
                <c:pt idx="1">
                  <c:v>Completed</c:v>
                </c:pt>
              </c:strCache>
            </c:strRef>
          </c:cat>
          <c:val>
            <c:numRef>
              <c:f>Sheet1!$E$11:$F$11</c:f>
              <c:numCache>
                <c:formatCode>0%</c:formatCode>
                <c:ptCount val="2"/>
                <c:pt idx="0" formatCode="0.00%">
                  <c:v>0.60606060606060608</c:v>
                </c:pt>
                <c:pt idx="1">
                  <c:v>0.39393939393939392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82-4EFB-A9E2-B5B278342E2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C09-4987-B0CF-128D7BD2E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C09-4987-B0CF-128D7BD2E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C09-4987-B0CF-128D7BD2E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C09-4987-B0CF-128D7BD2E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C09-4987-B0CF-128D7BD2E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C09-4987-B0CF-128D7BD2E9F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09-4987-B0CF-128D7BD2E9F0}"/>
                </c:ext>
              </c:extLst>
            </c:dLbl>
            <c:dLbl>
              <c:idx val="1"/>
              <c:layout>
                <c:manualLayout>
                  <c:x val="0"/>
                  <c:y val="0.175925925925925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09-4987-B0CF-128D7BD2E9F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C09-4987-B0CF-128D7BD2E9F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C09-4987-B0CF-128D7BD2E9F0}"/>
                </c:ext>
              </c:extLst>
            </c:dLbl>
            <c:dLbl>
              <c:idx val="4"/>
              <c:layout>
                <c:manualLayout>
                  <c:x val="0"/>
                  <c:y val="-0.111111111111111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09-4987-B0CF-128D7BD2E9F0}"/>
                </c:ext>
              </c:extLst>
            </c:dLbl>
            <c:dLbl>
              <c:idx val="5"/>
              <c:layout>
                <c:manualLayout>
                  <c:x val="6.388888888888887E-2"/>
                  <c:y val="-4.62962962962963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09-4987-B0CF-128D7BD2E9F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Sheet1!$E$18:$E$23</c:f>
              <c:strCache>
                <c:ptCount val="6"/>
                <c:pt idx="0">
                  <c:v>Bal Sabha</c:v>
                </c:pt>
                <c:pt idx="1">
                  <c:v>Financial Empowerment Program</c:v>
                </c:pt>
                <c:pt idx="2">
                  <c:v>English Language Class</c:v>
                </c:pt>
                <c:pt idx="3">
                  <c:v>Digital Literacy</c:v>
                </c:pt>
                <c:pt idx="4">
                  <c:v>Livelihood</c:v>
                </c:pt>
                <c:pt idx="5">
                  <c:v>Self Help Groups</c:v>
                </c:pt>
              </c:strCache>
            </c:strRef>
          </c:cat>
          <c:val>
            <c:numRef>
              <c:f>Sheet1!$H$18:$H$23</c:f>
              <c:numCache>
                <c:formatCode>0%</c:formatCode>
                <c:ptCount val="6"/>
                <c:pt idx="0">
                  <c:v>0.36842105263157893</c:v>
                </c:pt>
                <c:pt idx="1">
                  <c:v>0.8</c:v>
                </c:pt>
                <c:pt idx="2">
                  <c:v>0.16666666666666666</c:v>
                </c:pt>
                <c:pt idx="3">
                  <c:v>0.5</c:v>
                </c:pt>
                <c:pt idx="4">
                  <c:v>0.33333333333333331</c:v>
                </c:pt>
                <c:pt idx="5">
                  <c:v>0.45833333333333331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09-4987-B0CF-128D7BD2E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Students Assigned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Sheet1!$K$5:$K$13</c:f>
              <c:strCache>
                <c:ptCount val="9"/>
                <c:pt idx="0">
                  <c:v>Bal Sabha</c:v>
                </c:pt>
                <c:pt idx="1">
                  <c:v>Digital Literacy</c:v>
                </c:pt>
                <c:pt idx="2">
                  <c:v>Domestic Workers</c:v>
                </c:pt>
                <c:pt idx="3">
                  <c:v>English Language Class (ELC)</c:v>
                </c:pt>
                <c:pt idx="4">
                  <c:v>Farmers Group</c:v>
                </c:pt>
                <c:pt idx="5">
                  <c:v>Financial Empowerment Program</c:v>
                </c:pt>
                <c:pt idx="6">
                  <c:v>Gavki</c:v>
                </c:pt>
                <c:pt idx="7">
                  <c:v>Livelihood</c:v>
                </c:pt>
                <c:pt idx="8">
                  <c:v>Self-Help Group</c:v>
                </c:pt>
              </c:strCache>
            </c:strRef>
          </c:cat>
          <c:val>
            <c:numRef>
              <c:f>Sheet1!$L$5:$L$13</c:f>
              <c:numCache>
                <c:formatCode>General</c:formatCode>
                <c:ptCount val="9"/>
                <c:pt idx="0">
                  <c:v>95</c:v>
                </c:pt>
                <c:pt idx="1">
                  <c:v>10</c:v>
                </c:pt>
                <c:pt idx="2">
                  <c:v>10</c:v>
                </c:pt>
                <c:pt idx="3">
                  <c:v>26</c:v>
                </c:pt>
                <c:pt idx="4">
                  <c:v>5</c:v>
                </c:pt>
                <c:pt idx="5">
                  <c:v>25</c:v>
                </c:pt>
                <c:pt idx="6">
                  <c:v>5</c:v>
                </c:pt>
                <c:pt idx="7">
                  <c:v>30</c:v>
                </c:pt>
                <c:pt idx="8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F-40E8-86D5-56A66B064700}"/>
            </c:ext>
          </c:extLst>
        </c:ser>
        <c:ser>
          <c:idx val="1"/>
          <c:order val="1"/>
          <c:tx>
            <c:strRef>
              <c:f>Sheet1!$M$4</c:f>
              <c:strCache>
                <c:ptCount val="1"/>
                <c:pt idx="0">
                  <c:v>Completed 20 hours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Sheet1!$K$5:$K$13</c:f>
              <c:strCache>
                <c:ptCount val="9"/>
                <c:pt idx="0">
                  <c:v>Bal Sabha</c:v>
                </c:pt>
                <c:pt idx="1">
                  <c:v>Digital Literacy</c:v>
                </c:pt>
                <c:pt idx="2">
                  <c:v>Domestic Workers</c:v>
                </c:pt>
                <c:pt idx="3">
                  <c:v>English Language Class (ELC)</c:v>
                </c:pt>
                <c:pt idx="4">
                  <c:v>Farmers Group</c:v>
                </c:pt>
                <c:pt idx="5">
                  <c:v>Financial Empowerment Program</c:v>
                </c:pt>
                <c:pt idx="6">
                  <c:v>Gavki</c:v>
                </c:pt>
                <c:pt idx="7">
                  <c:v>Livelihood</c:v>
                </c:pt>
                <c:pt idx="8">
                  <c:v>Self-Help Group</c:v>
                </c:pt>
              </c:strCache>
            </c:strRef>
          </c:cat>
          <c:val>
            <c:numRef>
              <c:f>Sheet1!$M$5:$M$13</c:f>
              <c:numCache>
                <c:formatCode>General</c:formatCode>
                <c:ptCount val="9"/>
                <c:pt idx="0">
                  <c:v>71</c:v>
                </c:pt>
                <c:pt idx="1">
                  <c:v>9</c:v>
                </c:pt>
                <c:pt idx="2">
                  <c:v>6</c:v>
                </c:pt>
                <c:pt idx="3">
                  <c:v>17</c:v>
                </c:pt>
                <c:pt idx="4">
                  <c:v>4</c:v>
                </c:pt>
                <c:pt idx="5">
                  <c:v>24</c:v>
                </c:pt>
                <c:pt idx="6">
                  <c:v>4</c:v>
                </c:pt>
                <c:pt idx="7">
                  <c:v>24</c:v>
                </c:pt>
                <c:pt idx="8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F-40E8-86D5-56A66B064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06269848"/>
        <c:axId val="606270832"/>
      </c:barChart>
      <c:catAx>
        <c:axId val="606269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270832"/>
        <c:crosses val="autoZero"/>
        <c:auto val="1"/>
        <c:lblAlgn val="ctr"/>
        <c:lblOffset val="100"/>
        <c:noMultiLvlLbl val="0"/>
      </c:catAx>
      <c:valAx>
        <c:axId val="606270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26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33F-4A71-933B-F46657C2B0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33F-4A71-933B-F46657C2B0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33F-4A71-933B-F46657C2B0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33F-4A71-933B-F46657C2B0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33F-4A71-933B-F46657C2B0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33F-4A71-933B-F46657C2B0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33F-4A71-933B-F46657C2B03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33F-4A71-933B-F46657C2B03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33F-4A71-933B-F46657C2B0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3F-4A71-933B-F46657C2B03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33F-4A71-933B-F46657C2B03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3F-4A71-933B-F46657C2B03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3F-4A71-933B-F46657C2B03F}"/>
                </c:ext>
              </c:extLst>
            </c:dLbl>
            <c:dLbl>
              <c:idx val="4"/>
              <c:layout>
                <c:manualLayout>
                  <c:x val="-7.0287551724074318E-2"/>
                  <c:y val="9.67458357392829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3F-4A71-933B-F46657C2B03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33F-4A71-933B-F46657C2B03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33F-4A71-933B-F46657C2B03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33F-4A71-933B-F46657C2B03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33F-4A71-933B-F46657C2B03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Sheet1!$K$5:$K$13</c:f>
              <c:strCache>
                <c:ptCount val="9"/>
                <c:pt idx="0">
                  <c:v>Bal Sabha</c:v>
                </c:pt>
                <c:pt idx="1">
                  <c:v>Digital Literacy</c:v>
                </c:pt>
                <c:pt idx="2">
                  <c:v>Domestic Workers</c:v>
                </c:pt>
                <c:pt idx="3">
                  <c:v>English Language Class (ELC)</c:v>
                </c:pt>
                <c:pt idx="4">
                  <c:v>Farmers Group</c:v>
                </c:pt>
                <c:pt idx="5">
                  <c:v>Financial Empowerment Program</c:v>
                </c:pt>
                <c:pt idx="6">
                  <c:v>Gavki</c:v>
                </c:pt>
                <c:pt idx="7">
                  <c:v>Livelihood</c:v>
                </c:pt>
                <c:pt idx="8">
                  <c:v>Self-Help Group</c:v>
                </c:pt>
              </c:strCache>
            </c:strRef>
          </c:cat>
          <c:val>
            <c:numRef>
              <c:f>Sheet1!$N$5:$N$13</c:f>
              <c:numCache>
                <c:formatCode>0%</c:formatCode>
                <c:ptCount val="9"/>
                <c:pt idx="0">
                  <c:v>0.74736842105263157</c:v>
                </c:pt>
                <c:pt idx="1">
                  <c:v>0.9</c:v>
                </c:pt>
                <c:pt idx="2">
                  <c:v>0.6</c:v>
                </c:pt>
                <c:pt idx="3">
                  <c:v>0.65384615384615385</c:v>
                </c:pt>
                <c:pt idx="4">
                  <c:v>0.8</c:v>
                </c:pt>
                <c:pt idx="5">
                  <c:v>0.96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33F-4A71-933B-F46657C2B03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1AB638-5654-4269-A926-94FDD6A11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44221"/>
            <a:ext cx="6508955" cy="1699560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67041"/>
            <a:ext cx="6508955" cy="1178618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1" y="4431699"/>
            <a:ext cx="3202626" cy="1601313"/>
          </a:xfrm>
          <a:prstGeom prst="rect">
            <a:avLst/>
          </a:prstGeom>
        </p:spPr>
      </p:pic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AC63E87-4D09-4DAE-95C7-F02A999CAA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36034" y="1545263"/>
            <a:ext cx="3119798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A3C8E8B-E076-4AB0-A38C-286EAED853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23" y="1545264"/>
            <a:ext cx="3119798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0D00526-1813-49FB-929D-C6AC00B74D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8945" y="1545263"/>
            <a:ext cx="3169417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2E48DA8-0CCC-4CF8-9646-571E6D92E4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1475" y="1545263"/>
            <a:ext cx="3169417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76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F6201-A5D8-45E5-90B8-6C37F78A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11AB5-EE92-4250-8A48-0C59287B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C9586-D860-4C39-90D8-7F9A7EB3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40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9DB6-C077-481E-9F2C-1A64224C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4B98-0B28-4A3D-811E-8F2E1DAB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47A87-6A16-46C3-98C5-42C8E2087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475CD-4D77-4695-B7BB-64158143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738CD-50E8-4FBD-A9E7-E708FE00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C2D32-D187-4722-89BB-2CFBA56F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8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552F-FA4C-461A-90DF-359FEFB1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9E676-4407-4F27-80C5-CB494740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32387-EFFE-4335-8BA9-35474FA6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BE149-BFF0-41D0-A9C4-A1785672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FA509-6AC7-4CD4-B132-65542A76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3BE64-DCFA-4E50-BE13-057FCF94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60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D42D-D71C-4F4D-93C8-6A806BC1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D4563-AE63-4FC7-B073-D68AEA2A7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77EED-B422-44C5-B4CC-A2912FC4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C5C6-F1C5-4365-B8B4-778444CE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C25CF-6E69-4836-BF2E-7B55F31C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44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827BB-A186-4F14-BCD8-EDF25174B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037BF-DAC7-4290-B911-5D48C270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990B2-E638-4D64-BF1E-4231CED2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B5903-4AA9-4889-B4C7-D6C26D33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65EBD-65A6-4C13-B02C-44E209C6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20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D761DE6B-7C70-492F-9782-6A1FACD32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45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83" y="4496288"/>
            <a:ext cx="2648607" cy="1324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046" y="1729440"/>
            <a:ext cx="5464278" cy="1699560"/>
          </a:xfrm>
        </p:spPr>
        <p:txBody>
          <a:bodyPr anchor="ctr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047" y="3689471"/>
            <a:ext cx="5464278" cy="1178618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D621C4-3546-4E00-9CE9-5D28F9FA8A8A}"/>
              </a:ext>
            </a:extLst>
          </p:cNvPr>
          <p:cNvSpPr/>
          <p:nvPr userDrawn="1"/>
        </p:nvSpPr>
        <p:spPr>
          <a:xfrm>
            <a:off x="0" y="199053"/>
            <a:ext cx="6096000" cy="64598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765551"/>
            <a:ext cx="6096000" cy="1699560"/>
          </a:xfr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88371"/>
            <a:ext cx="6096000" cy="1178618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00" y="1087079"/>
            <a:ext cx="3653400" cy="182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09DDD6-2B01-4125-9EEC-33082B6F18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E94A74-C198-497E-B394-F43CF4453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947"/>
            <a:ext cx="12192000" cy="19905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57DBC1-ED61-46DE-B42D-F75B32C5C0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1" y="773113"/>
            <a:ext cx="4114800" cy="5311776"/>
          </a:xfrm>
          <a:prstGeom prst="snip2Diag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840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7712" y="2951153"/>
            <a:ext cx="5993737" cy="1178618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222" y="4315267"/>
            <a:ext cx="5993737" cy="845312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5" y="0"/>
            <a:ext cx="2616078" cy="13080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54DACD2-61EF-4A63-A0B5-6DD1E6D50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tTriangle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B92BF4-9244-4AF5-90F9-38B69F87A3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4468" y="-15766"/>
            <a:ext cx="6127531" cy="6873766"/>
          </a:xfrm>
          <a:custGeom>
            <a:avLst/>
            <a:gdLst>
              <a:gd name="connsiteX0" fmla="*/ 0 w 6096000"/>
              <a:gd name="connsiteY0" fmla="*/ 6858000 h 6858000"/>
              <a:gd name="connsiteX1" fmla="*/ 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0" fmla="*/ 0 w 6096000"/>
              <a:gd name="connsiteY0" fmla="*/ 685800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0" fmla="*/ 0 w 6127531"/>
              <a:gd name="connsiteY0" fmla="*/ 0 h 6873766"/>
              <a:gd name="connsiteX1" fmla="*/ 6127531 w 6127531"/>
              <a:gd name="connsiteY1" fmla="*/ 15766 h 6873766"/>
              <a:gd name="connsiteX2" fmla="*/ 6127531 w 6127531"/>
              <a:gd name="connsiteY2" fmla="*/ 6873766 h 6873766"/>
              <a:gd name="connsiteX3" fmla="*/ 0 w 6127531"/>
              <a:gd name="connsiteY3" fmla="*/ 0 h 68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7531" h="6873766">
                <a:moveTo>
                  <a:pt x="0" y="0"/>
                </a:moveTo>
                <a:lnTo>
                  <a:pt x="6127531" y="15766"/>
                </a:lnTo>
                <a:lnTo>
                  <a:pt x="6127531" y="68737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49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3BF1-E504-43B5-9713-2E48310A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2024-4CC9-471E-912D-8F201303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B071-C1C2-430E-9C57-B73B106B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2AB93-0504-40DF-B375-77186790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EB80-124B-4C7A-B234-3CF23322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45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BA58-82F9-48DB-86AF-15E1156A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BAE88-3E26-41F1-8D10-A94C6253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A6AD3-94F7-46A6-8754-ECE11B17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294E-988C-4490-AEAC-5403BBD4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6220-EA11-429C-BBBF-1D350107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60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0719-7BA5-479C-8F84-34062763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927B-2D87-4129-B405-C92BCD9A9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3DC45-1F24-4CA6-BF0F-8DF7AB3E0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F537-4A55-46A7-8883-61C46770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01FA-E0BD-4C08-AE30-FDA43713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328AA-037A-4484-83A5-12B47152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32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5000-D816-48B7-A5C9-283ED65B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EE62B-1EB7-4648-9D36-0D6B2570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9719A-DB46-46E3-81E3-0D6BAC0B5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3F322-6C30-4A82-B7AF-4FFB7CB70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CF18E-7890-4988-ADBB-E36E00F09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693EE-4974-46F5-9E8F-AD68167C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1996D-6CD5-4062-8501-D3CB9A70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2DE7C3-6653-4421-B7E9-625BDEA4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8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E5C9-9CC9-4648-9465-BF1571AF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7C51C-E9C3-4AC4-BBEA-E429118D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56A1C-EA19-468A-A73B-175E3295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94858-9D1D-4053-AB47-F9823047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87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A03E94-8525-4C18-81D0-6C6F24D9D5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8EB5A-BBEA-4A77-9F78-184157D3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70"/>
            <a:ext cx="8728587" cy="1031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18288-4ADD-4AF5-81C4-95C1A69F2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9850-ACC2-4C9A-8B0D-5795B535B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0FAA-4726-49DE-B004-31996A26641C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3D8B-4A56-4C15-8988-DCACF9F6B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49A99-E8B9-48E0-A9B8-40570101C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38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65 Medium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3250-BC9C-417F-897F-42CED6987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Social Outreach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0A618-3F68-47D0-9747-893D0C9E9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Review | 19-05-21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8A69A39-44E5-4E2C-92EE-25B257D3B2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4" b="3338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9109B18-4726-4141-9187-81D16F3155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r="12832"/>
          <a:stretch/>
        </p:blipFill>
        <p:spPr>
          <a:xfrm>
            <a:off x="403123" y="1545264"/>
            <a:ext cx="3119798" cy="2190307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9250D56-F1C8-41DD-A590-5E31933B1E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4" b="33634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ABF295E1-908C-418D-B144-DD1A0C20720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4" b="33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97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1752-6096-494F-B041-1AD5225B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DBE21-972C-45E7-986C-C83BD0C8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Intervention-wise groups completing 20 hours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D9971B-18BA-4051-B07E-FC3467F39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11314"/>
              </p:ext>
            </p:extLst>
          </p:nvPr>
        </p:nvGraphicFramePr>
        <p:xfrm>
          <a:off x="838200" y="2749261"/>
          <a:ext cx="631074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01014341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404424507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631589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Student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Completed 20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Bal Sabha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Financial Empowerment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English Language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6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Digital 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Livelihood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6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Self Help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2557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7B4FB3-F858-4F41-9AB5-B8F4E32C4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710895"/>
              </p:ext>
            </p:extLst>
          </p:nvPr>
        </p:nvGraphicFramePr>
        <p:xfrm>
          <a:off x="7250545" y="2698230"/>
          <a:ext cx="4816763" cy="296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07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F62B-9D99-4A0F-9CAB-2A3474BD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Students completing 20 hours - Individually</a:t>
            </a:r>
          </a:p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3973F8-B1D8-4CD0-A221-7C37E614E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23616"/>
              </p:ext>
            </p:extLst>
          </p:nvPr>
        </p:nvGraphicFramePr>
        <p:xfrm>
          <a:off x="1191491" y="2304932"/>
          <a:ext cx="7130475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984">
                  <a:extLst>
                    <a:ext uri="{9D8B030D-6E8A-4147-A177-3AD203B41FA5}">
                      <a16:colId xmlns:a16="http://schemas.microsoft.com/office/drawing/2014/main" val="2010143414"/>
                    </a:ext>
                  </a:extLst>
                </a:gridCol>
                <a:gridCol w="1182254">
                  <a:extLst>
                    <a:ext uri="{9D8B030D-6E8A-4147-A177-3AD203B41FA5}">
                      <a16:colId xmlns:a16="http://schemas.microsoft.com/office/drawing/2014/main" val="4044245070"/>
                    </a:ext>
                  </a:extLst>
                </a:gridCol>
                <a:gridCol w="1339273">
                  <a:extLst>
                    <a:ext uri="{9D8B030D-6E8A-4147-A177-3AD203B41FA5}">
                      <a16:colId xmlns:a16="http://schemas.microsoft.com/office/drawing/2014/main" val="3129678843"/>
                    </a:ext>
                  </a:extLst>
                </a:gridCol>
                <a:gridCol w="1209964">
                  <a:extLst>
                    <a:ext uri="{9D8B030D-6E8A-4147-A177-3AD203B41FA5}">
                      <a16:colId xmlns:a16="http://schemas.microsoft.com/office/drawing/2014/main" val="3631490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Students 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 20 hours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Bal Sabha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Digital 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Domestic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English Language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6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Farmers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Financial Empowerment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0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Gavki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6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Livelihood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52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Self Help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2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770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87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B155-864F-4C8A-9123-C2CB3A59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  <a:endParaRPr lang="en-IN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1CC48D-3EE0-457D-BC93-2D2B25B8E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51086"/>
              </p:ext>
            </p:extLst>
          </p:nvPr>
        </p:nvGraphicFramePr>
        <p:xfrm>
          <a:off x="0" y="1894754"/>
          <a:ext cx="7869382" cy="46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175503-B93F-4E5C-AB80-C925270ED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537871"/>
              </p:ext>
            </p:extLst>
          </p:nvPr>
        </p:nvGraphicFramePr>
        <p:xfrm>
          <a:off x="7564584" y="2630055"/>
          <a:ext cx="4525815" cy="273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71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76DC-A406-4014-BC51-635B8793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9052-B951-44D2-AD2C-D8196E8B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Google Forms and Activity Tracker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8399A-E28E-419B-ACD0-86ACD5580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82" y="2417100"/>
            <a:ext cx="7040862" cy="42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7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76DC-A406-4014-BC51-635B8793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9052-B951-44D2-AD2C-D8196E8B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Hours Tracker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B686E-A5B5-4273-8199-ACB39653D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78" y="2487080"/>
            <a:ext cx="8703204" cy="40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196E-F31E-47C2-BB97-649BC98B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B616-C501-43E9-8DE6-EEE4FBB0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St. Andrew’s College approached CSA for a SOP for their 2</a:t>
            </a:r>
            <a:r>
              <a:rPr lang="en-IN" baseline="30000" dirty="0"/>
              <a:t>nd</a:t>
            </a:r>
            <a:r>
              <a:rPr lang="en-IN" dirty="0"/>
              <a:t> year students</a:t>
            </a:r>
          </a:p>
          <a:p>
            <a:r>
              <a:rPr lang="en-IN" dirty="0"/>
              <a:t>Students had to complete 20 hours under this SOP</a:t>
            </a:r>
          </a:p>
          <a:p>
            <a:r>
              <a:rPr lang="en-IN" dirty="0"/>
              <a:t>To be held online</a:t>
            </a:r>
          </a:p>
          <a:p>
            <a:r>
              <a:rPr lang="en-IN" dirty="0"/>
              <a:t>Every student had to participate</a:t>
            </a:r>
          </a:p>
          <a:p>
            <a:r>
              <a:rPr lang="en-IN" dirty="0"/>
              <a:t>Reports to be submitted towards the end</a:t>
            </a:r>
          </a:p>
        </p:txBody>
      </p:sp>
    </p:spTree>
    <p:extLst>
      <p:ext uri="{BB962C8B-B14F-4D97-AF65-F5344CB8AC3E}">
        <p14:creationId xmlns:p14="http://schemas.microsoft.com/office/powerpoint/2010/main" val="3341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47B-D19B-47C3-8B0C-033948A8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A7C5-A85C-4D62-BCEE-BD960F3E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CSA team prepared an outline of the program</a:t>
            </a:r>
          </a:p>
          <a:p>
            <a:r>
              <a:rPr lang="en-IN" dirty="0"/>
              <a:t>Identified groups across the DI, Raigad and Mumbai  which had network connectivity</a:t>
            </a:r>
          </a:p>
          <a:p>
            <a:r>
              <a:rPr lang="en-IN" dirty="0"/>
              <a:t>Divided students into groups of five each</a:t>
            </a:r>
          </a:p>
          <a:p>
            <a:r>
              <a:rPr lang="en-IN" dirty="0"/>
              <a:t>Had meetings with the staff of the participating centres, informing them of the process and blocking time</a:t>
            </a:r>
          </a:p>
          <a:p>
            <a:r>
              <a:rPr lang="en-IN" dirty="0"/>
              <a:t>Assigned these intervention groups to student groups</a:t>
            </a:r>
          </a:p>
        </p:txBody>
      </p:sp>
    </p:spTree>
    <p:extLst>
      <p:ext uri="{BB962C8B-B14F-4D97-AF65-F5344CB8AC3E}">
        <p14:creationId xmlns:p14="http://schemas.microsoft.com/office/powerpoint/2010/main" val="1359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47B-D19B-47C3-8B0C-033948A8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A7C5-A85C-4D62-BCEE-BD960F3E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Prepared activities for each of the intervention groups</a:t>
            </a:r>
          </a:p>
          <a:p>
            <a:r>
              <a:rPr lang="en-IN" dirty="0"/>
              <a:t>Assigned mentors from CSA for each of the student groups</a:t>
            </a:r>
          </a:p>
          <a:p>
            <a:r>
              <a:rPr lang="en-IN" dirty="0"/>
              <a:t>Prepared google forms for students to input their activities so that it can be tracked</a:t>
            </a:r>
          </a:p>
        </p:txBody>
      </p:sp>
    </p:spTree>
    <p:extLst>
      <p:ext uri="{BB962C8B-B14F-4D97-AF65-F5344CB8AC3E}">
        <p14:creationId xmlns:p14="http://schemas.microsoft.com/office/powerpoint/2010/main" val="37381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47B-D19B-47C3-8B0C-033948A8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Plan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A7C5-A85C-4D62-BCEE-BD960F3E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Break-up of the 20 hours</a:t>
            </a:r>
          </a:p>
          <a:p>
            <a:pPr lvl="1"/>
            <a:r>
              <a:rPr lang="en-US" dirty="0"/>
              <a:t>Group type specific Orientation – 2 hours</a:t>
            </a:r>
          </a:p>
          <a:p>
            <a:pPr lvl="1"/>
            <a:r>
              <a:rPr lang="en-US" dirty="0"/>
              <a:t>Needs assessment with CSA group – 2 hours</a:t>
            </a:r>
          </a:p>
          <a:p>
            <a:pPr lvl="1"/>
            <a:r>
              <a:rPr lang="en-US" dirty="0"/>
              <a:t>Preparing sessions for the group – 2 hours</a:t>
            </a:r>
          </a:p>
          <a:p>
            <a:pPr lvl="1"/>
            <a:r>
              <a:rPr lang="en-US" dirty="0"/>
              <a:t>Other Activities – 12 hours</a:t>
            </a:r>
          </a:p>
          <a:p>
            <a:pPr lvl="1"/>
            <a:r>
              <a:rPr lang="en-US" dirty="0"/>
              <a:t>Report and Documentation – 2 hours</a:t>
            </a:r>
          </a:p>
        </p:txBody>
      </p:sp>
    </p:spTree>
    <p:extLst>
      <p:ext uri="{BB962C8B-B14F-4D97-AF65-F5344CB8AC3E}">
        <p14:creationId xmlns:p14="http://schemas.microsoft.com/office/powerpoint/2010/main" val="21410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F62B-9D99-4A0F-9CAB-2A3474BD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Number of intervention groups assigned: </a:t>
            </a:r>
          </a:p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3973F8-B1D8-4CD0-A221-7C37E614E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44442"/>
              </p:ext>
            </p:extLst>
          </p:nvPr>
        </p:nvGraphicFramePr>
        <p:xfrm>
          <a:off x="1200726" y="2391449"/>
          <a:ext cx="490451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856">
                  <a:extLst>
                    <a:ext uri="{9D8B030D-6E8A-4147-A177-3AD203B41FA5}">
                      <a16:colId xmlns:a16="http://schemas.microsoft.com/office/drawing/2014/main" val="2010143414"/>
                    </a:ext>
                  </a:extLst>
                </a:gridCol>
                <a:gridCol w="1588654">
                  <a:extLst>
                    <a:ext uri="{9D8B030D-6E8A-4147-A177-3AD203B41FA5}">
                      <a16:colId xmlns:a16="http://schemas.microsoft.com/office/drawing/2014/main" val="4044245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Student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Domestic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Bal Sabha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Financial Empowerment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English Language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6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Digital 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Gavki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0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Livelihood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6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Farmers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52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Self Help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2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83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F62B-9D99-4A0F-9CAB-2A3474BD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Period: 18-01-21 to 09-04-21 – 82 days</a:t>
            </a:r>
          </a:p>
          <a:p>
            <a:r>
              <a:rPr lang="en-IN" dirty="0"/>
              <a:t>Number of students: 326</a:t>
            </a:r>
          </a:p>
          <a:p>
            <a:r>
              <a:rPr lang="en-IN" dirty="0"/>
              <a:t>Groups made: 66</a:t>
            </a:r>
          </a:p>
          <a:p>
            <a:r>
              <a:rPr lang="en-IN" dirty="0"/>
              <a:t>Total Number of hours: 6,176</a:t>
            </a:r>
          </a:p>
          <a:p>
            <a:r>
              <a:rPr lang="en-IN" dirty="0"/>
              <a:t>Average hours put in/student: 18.9 hours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69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501361-C8FC-4D53-A686-3CCB77F6D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67233"/>
              </p:ext>
            </p:extLst>
          </p:nvPr>
        </p:nvGraphicFramePr>
        <p:xfrm>
          <a:off x="1283853" y="1958109"/>
          <a:ext cx="6751784" cy="31218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75892">
                  <a:extLst>
                    <a:ext uri="{9D8B030D-6E8A-4147-A177-3AD203B41FA5}">
                      <a16:colId xmlns:a16="http://schemas.microsoft.com/office/drawing/2014/main" val="807842505"/>
                    </a:ext>
                  </a:extLst>
                </a:gridCol>
                <a:gridCol w="3375892">
                  <a:extLst>
                    <a:ext uri="{9D8B030D-6E8A-4147-A177-3AD203B41FA5}">
                      <a16:colId xmlns:a16="http://schemas.microsoft.com/office/drawing/2014/main" val="228121244"/>
                    </a:ext>
                  </a:extLst>
                </a:gridCol>
              </a:tblGrid>
              <a:tr h="563851">
                <a:tc>
                  <a:txBody>
                    <a:bodyPr/>
                    <a:lstStyle/>
                    <a:p>
                      <a:r>
                        <a:rPr lang="en-IN" dirty="0"/>
                        <a:t>Hours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Count of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9829"/>
                  </a:ext>
                </a:extLst>
              </a:tr>
              <a:tr h="511608">
                <a:tc>
                  <a:txBody>
                    <a:bodyPr/>
                    <a:lstStyle/>
                    <a:p>
                      <a:r>
                        <a:rPr lang="en-IN" dirty="0"/>
                        <a:t>&gt; 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264172"/>
                  </a:ext>
                </a:extLst>
              </a:tr>
              <a:tr h="511608">
                <a:tc>
                  <a:txBody>
                    <a:bodyPr/>
                    <a:lstStyle/>
                    <a:p>
                      <a:r>
                        <a:rPr lang="en-IN" dirty="0"/>
                        <a:t>= 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35243"/>
                  </a:ext>
                </a:extLst>
              </a:tr>
              <a:tr h="511608">
                <a:tc>
                  <a:txBody>
                    <a:bodyPr/>
                    <a:lstStyle/>
                    <a:p>
                      <a:r>
                        <a:rPr lang="en-IN" dirty="0"/>
                        <a:t>= 19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008132"/>
                  </a:ext>
                </a:extLst>
              </a:tr>
              <a:tr h="511608">
                <a:tc>
                  <a:txBody>
                    <a:bodyPr/>
                    <a:lstStyle/>
                    <a:p>
                      <a:r>
                        <a:rPr lang="en-IN" dirty="0"/>
                        <a:t>= 18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794221"/>
                  </a:ext>
                </a:extLst>
              </a:tr>
              <a:tr h="511608">
                <a:tc>
                  <a:txBody>
                    <a:bodyPr/>
                    <a:lstStyle/>
                    <a:p>
                      <a:r>
                        <a:rPr lang="en-IN" dirty="0"/>
                        <a:t>&lt; 18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45034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611FE9-118D-4409-A6B2-562430D77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123857"/>
              </p:ext>
            </p:extLst>
          </p:nvPr>
        </p:nvGraphicFramePr>
        <p:xfrm>
          <a:off x="7620000" y="21474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13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D65F-A7B8-4B1B-BBD1-17652813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7C43808-009E-4FF7-92CF-934DE4D74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29962"/>
              </p:ext>
            </p:extLst>
          </p:nvPr>
        </p:nvGraphicFramePr>
        <p:xfrm>
          <a:off x="838200" y="3023755"/>
          <a:ext cx="581198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01014341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4044245070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631589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Student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%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Groups completed 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Groups not completing 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99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A2FA587-4EC2-444A-9D11-11F03768D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374211"/>
              </p:ext>
            </p:extLst>
          </p:nvPr>
        </p:nvGraphicFramePr>
        <p:xfrm>
          <a:off x="6262254" y="2417618"/>
          <a:ext cx="5929746" cy="296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41CA51-9820-4FAF-8287-D66ECB522A9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Groups as a unit completing 20 hours</a:t>
            </a:r>
          </a:p>
        </p:txBody>
      </p:sp>
    </p:spTree>
    <p:extLst>
      <p:ext uri="{BB962C8B-B14F-4D97-AF65-F5344CB8AC3E}">
        <p14:creationId xmlns:p14="http://schemas.microsoft.com/office/powerpoint/2010/main" val="1554171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456</Words>
  <Application>Microsoft Office PowerPoint</Application>
  <PresentationFormat>Widescreen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Helvetica 65 Medium</vt:lpstr>
      <vt:lpstr>Office Theme</vt:lpstr>
      <vt:lpstr>Social Outreach Program</vt:lpstr>
      <vt:lpstr>Background</vt:lpstr>
      <vt:lpstr>Preparation</vt:lpstr>
      <vt:lpstr>Preparation</vt:lpstr>
      <vt:lpstr>Plan of Action</vt:lpstr>
      <vt:lpstr>Statistics</vt:lpstr>
      <vt:lpstr>Statistics</vt:lpstr>
      <vt:lpstr>Statistics</vt:lpstr>
      <vt:lpstr>Statistics</vt:lpstr>
      <vt:lpstr>Statistics</vt:lpstr>
      <vt:lpstr>Statistics</vt:lpstr>
      <vt:lpstr>Statistics</vt:lpstr>
      <vt:lpstr>Trackers</vt:lpstr>
      <vt:lpstr>Trackers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Derick Fernandes</dc:creator>
  <cp:lastModifiedBy>Derick Fernandes</cp:lastModifiedBy>
  <cp:revision>35</cp:revision>
  <dcterms:created xsi:type="dcterms:W3CDTF">2021-02-22T09:06:20Z</dcterms:created>
  <dcterms:modified xsi:type="dcterms:W3CDTF">2021-05-19T10:58:09Z</dcterms:modified>
</cp:coreProperties>
</file>