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70" r:id="rId10"/>
    <p:sldId id="265" r:id="rId11"/>
    <p:sldId id="264" r:id="rId12"/>
    <p:sldId id="268" r:id="rId13"/>
    <p:sldId id="271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2021-22\Review%20&amp;%20Analysis\SOP%20Year%202%20-%20Twenty%20Ho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2021-22\Review%20&amp;%20Analysis\SOP%20Year%202%20-%20Twenty%20Hou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2021-22\Review%20&amp;%20Analysis\SOP%20Year%202%20-%20Twenty%20Hou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2021-22\Review%20&amp;%20Analysis\SOP%20Year%202%20-%20Twenty%20Hou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ntre%20for%20Social%20Action\Projects\Mumbai\St.%20Andrews%20-%20Student%20Outreach%20Program\2020-21\SOP%20Round%201\Final%20Files\SOP%20-%20Twenty%20Hour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5CF-4FD5-A500-3E0FD9A1EA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5CF-4FD5-A500-3E0FD9A1EA4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
</a:t>
                    </a:r>
                    <a:fld id="{879384A0-B0EC-43BA-B0C8-3368339536E9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CF-4FD5-A500-3E0FD9A1EA4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
</a:t>
                    </a:r>
                    <a:fld id="{3039B9CF-D1CB-4276-A8A4-5DA0231702D0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CF-4FD5-A500-3E0FD9A1EA4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Sheet2!$D$33:$D$34</c:f>
              <c:numCache>
                <c:formatCode>0%</c:formatCode>
                <c:ptCount val="2"/>
                <c:pt idx="0">
                  <c:v>0.17164179104477612</c:v>
                </c:pt>
                <c:pt idx="1">
                  <c:v>0.82835820895522383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CF-4FD5-A500-3E0FD9A1EA45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5CF-4FD5-A500-3E0FD9A1EA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65CF-4FD5-A500-3E0FD9A1EA4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65CF-4FD5-A500-3E0FD9A1EA4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65CF-4FD5-A500-3E0FD9A1E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Sheet2!$D$33:$D$34</c:f>
              <c:numCache>
                <c:formatCode>0%</c:formatCode>
                <c:ptCount val="2"/>
                <c:pt idx="0">
                  <c:v>0.17164179104477612</c:v>
                </c:pt>
                <c:pt idx="1">
                  <c:v>0.82835820895522383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CF-4FD5-A500-3E0FD9A1EA4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Sheet2!$I$19</c:f>
              <c:strCache>
                <c:ptCount val="1"/>
                <c:pt idx="0">
                  <c:v>Less than 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Sheet2!$H$20:$H$25</c:f>
              <c:strCache>
                <c:ptCount val="6"/>
                <c:pt idx="0">
                  <c:v>Bal Sabha</c:v>
                </c:pt>
                <c:pt idx="1">
                  <c:v>Domestic Workers</c:v>
                </c:pt>
                <c:pt idx="2">
                  <c:v>ELC</c:v>
                </c:pt>
                <c:pt idx="3">
                  <c:v>Financial Empowerment Program</c:v>
                </c:pt>
                <c:pt idx="4">
                  <c:v>Kishori</c:v>
                </c:pt>
                <c:pt idx="5">
                  <c:v>Self-Help Group</c:v>
                </c:pt>
              </c:strCache>
              <c:extLst/>
            </c:strRef>
          </c:cat>
          <c:val>
            <c:numRef>
              <c:f>Sheet2!$I$20:$I$25</c:f>
              <c:numCache>
                <c:formatCode>General</c:formatCode>
                <c:ptCount val="6"/>
                <c:pt idx="0">
                  <c:v>20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A7-40C1-94A3-9BE9FAFC9784}"/>
            </c:ext>
          </c:extLst>
        </c:ser>
        <c:ser>
          <c:idx val="1"/>
          <c:order val="1"/>
          <c:tx>
            <c:strRef>
              <c:f>Sheet2!$J$19</c:f>
              <c:strCache>
                <c:ptCount val="1"/>
                <c:pt idx="0">
                  <c:v>Could Complete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Sheet2!$H$20:$H$25</c:f>
              <c:strCache>
                <c:ptCount val="6"/>
                <c:pt idx="0">
                  <c:v>Bal Sabha</c:v>
                </c:pt>
                <c:pt idx="1">
                  <c:v>Domestic Workers</c:v>
                </c:pt>
                <c:pt idx="2">
                  <c:v>ELC</c:v>
                </c:pt>
                <c:pt idx="3">
                  <c:v>Financial Empowerment Program</c:v>
                </c:pt>
                <c:pt idx="4">
                  <c:v>Kishori</c:v>
                </c:pt>
                <c:pt idx="5">
                  <c:v>Self-Help Group</c:v>
                </c:pt>
              </c:strCache>
              <c:extLst/>
            </c:strRef>
          </c:cat>
          <c:val>
            <c:numRef>
              <c:f>Sheet2!$J$20:$J$25</c:f>
              <c:numCache>
                <c:formatCode>General</c:formatCode>
                <c:ptCount val="6"/>
                <c:pt idx="0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9A7-40C1-94A3-9BE9FAFC9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12240232"/>
        <c:axId val="412249416"/>
      </c:barChart>
      <c:catAx>
        <c:axId val="412240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249416"/>
        <c:crosses val="autoZero"/>
        <c:auto val="1"/>
        <c:lblAlgn val="ctr"/>
        <c:lblOffset val="100"/>
        <c:noMultiLvlLbl val="0"/>
      </c:catAx>
      <c:valAx>
        <c:axId val="412249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24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1C3-405A-ACF4-85018FDBDC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1C3-405A-ACF4-85018FDBDC8E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1FFCF6-EF7B-4CC9-854B-F12F82A7D33E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IN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C3-405A-ACF4-85018FDBDC8E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DD130C-AEDC-41ED-9987-621B588C412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IN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C3-405A-ACF4-85018FDBDC8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Sheet2!$L$38:$L$39</c:f>
              <c:numCache>
                <c:formatCode>0%</c:formatCode>
                <c:ptCount val="2"/>
                <c:pt idx="0">
                  <c:v>0.5892857142857143</c:v>
                </c:pt>
                <c:pt idx="1">
                  <c:v>0.4107142857142857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3-405A-ACF4-85018FDBD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Sheet2!$I$65</c:f>
              <c:strCache>
                <c:ptCount val="1"/>
                <c:pt idx="0">
                  <c:v>No. of Student Groups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Sheet2!$H$66:$H$71</c:f>
              <c:strCache>
                <c:ptCount val="6"/>
                <c:pt idx="0">
                  <c:v>Bal Sabha</c:v>
                </c:pt>
                <c:pt idx="1">
                  <c:v>Domestic Workers</c:v>
                </c:pt>
                <c:pt idx="2">
                  <c:v>English Language Class</c:v>
                </c:pt>
                <c:pt idx="3">
                  <c:v>Financial Empowerment Program</c:v>
                </c:pt>
                <c:pt idx="4">
                  <c:v>Kishori</c:v>
                </c:pt>
                <c:pt idx="5">
                  <c:v>Self Help Groups</c:v>
                </c:pt>
              </c:strCache>
            </c:strRef>
          </c:cat>
          <c:val>
            <c:numRef>
              <c:f>Sheet2!$I$66:$I$71</c:f>
              <c:numCache>
                <c:formatCode>General</c:formatCode>
                <c:ptCount val="6"/>
                <c:pt idx="0">
                  <c:v>25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6-429F-9B21-F1C8A5D889D5}"/>
            </c:ext>
          </c:extLst>
        </c:ser>
        <c:ser>
          <c:idx val="1"/>
          <c:order val="1"/>
          <c:tx>
            <c:strRef>
              <c:f>Sheet2!$J$65</c:f>
              <c:strCache>
                <c:ptCount val="1"/>
                <c:pt idx="0">
                  <c:v>Completed 20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Sheet2!$H$66:$H$71</c:f>
              <c:strCache>
                <c:ptCount val="6"/>
                <c:pt idx="0">
                  <c:v>Bal Sabha</c:v>
                </c:pt>
                <c:pt idx="1">
                  <c:v>Domestic Workers</c:v>
                </c:pt>
                <c:pt idx="2">
                  <c:v>English Language Class</c:v>
                </c:pt>
                <c:pt idx="3">
                  <c:v>Financial Empowerment Program</c:v>
                </c:pt>
                <c:pt idx="4">
                  <c:v>Kishori</c:v>
                </c:pt>
                <c:pt idx="5">
                  <c:v>Self Help Groups</c:v>
                </c:pt>
              </c:strCache>
            </c:strRef>
          </c:cat>
          <c:val>
            <c:numRef>
              <c:f>Sheet2!$J$66:$J$71</c:f>
              <c:numCache>
                <c:formatCode>General</c:formatCode>
                <c:ptCount val="6"/>
                <c:pt idx="0">
                  <c:v>14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6-429F-9B21-F1C8A5D889D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2865032"/>
        <c:axId val="402858800"/>
      </c:barChart>
      <c:catAx>
        <c:axId val="402865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58800"/>
        <c:crosses val="autoZero"/>
        <c:auto val="1"/>
        <c:lblAlgn val="ctr"/>
        <c:lblOffset val="100"/>
        <c:noMultiLvlLbl val="0"/>
      </c:catAx>
      <c:valAx>
        <c:axId val="40285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6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Sheet4!$C$12</c:f>
              <c:strCache>
                <c:ptCount val="1"/>
                <c:pt idx="0">
                  <c:v>%age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FE0-4890-886E-1E06D3416B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FE0-4890-886E-1E06D3416B28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FE0-4890-886E-1E06D3416B28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FE0-4890-886E-1E06D3416B2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Sheet4!$A$13:$A$14</c:f>
              <c:strCache>
                <c:ptCount val="2"/>
                <c:pt idx="0">
                  <c:v>Not Benefited</c:v>
                </c:pt>
                <c:pt idx="1">
                  <c:v>Benefited</c:v>
                </c:pt>
              </c:strCache>
            </c:strRef>
          </c:cat>
          <c:val>
            <c:numRef>
              <c:f>Sheet4!$C$13:$C$14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E0-4890-886E-1E06D3416B2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1AB638-5654-4269-A926-94FDD6A11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44221"/>
            <a:ext cx="6508955" cy="1699560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67041"/>
            <a:ext cx="6508955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1" y="4431699"/>
            <a:ext cx="3202626" cy="1601313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AC63E87-4D09-4DAE-95C7-F02A999CAA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36034" y="1545263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A3C8E8B-E076-4AB0-A38C-286EAED853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23" y="1545264"/>
            <a:ext cx="3119798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0D00526-1813-49FB-929D-C6AC00B74D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894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2E48DA8-0CCC-4CF8-9646-571E6D92E4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1475" y="1545263"/>
            <a:ext cx="3169417" cy="2190307"/>
          </a:xfrm>
          <a:prstGeom prst="parallelogram">
            <a:avLst>
              <a:gd name="adj" fmla="val 35127"/>
            </a:avLst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76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F6201-A5D8-45E5-90B8-6C37F78A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11AB5-EE92-4250-8A48-0C59287B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C9586-D860-4C39-90D8-7F9A7EB3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4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9DB6-C077-481E-9F2C-1A64224C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4B98-0B28-4A3D-811E-8F2E1DAB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47A87-6A16-46C3-98C5-42C8E2087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475CD-4D77-4695-B7BB-6415814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38CD-50E8-4FBD-A9E7-E708FE00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C2D32-D187-4722-89BB-2CFBA56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552F-FA4C-461A-90DF-359FEFB1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9E676-4407-4F27-80C5-CB494740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2387-EFFE-4335-8BA9-35474FA6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BE149-BFF0-41D0-A9C4-A1785672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FA509-6AC7-4CD4-B132-65542A76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3BE64-DCFA-4E50-BE13-057FCF94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60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D42D-D71C-4F4D-93C8-6A806BC1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D4563-AE63-4FC7-B073-D68AEA2A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77EED-B422-44C5-B4CC-A2912FC4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C5C6-F1C5-4365-B8B4-778444C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25CF-6E69-4836-BF2E-7B55F31C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44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27BB-A186-4F14-BCD8-EDF25174B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37BF-DAC7-4290-B911-5D48C270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90B2-E638-4D64-BF1E-4231CED2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B5903-4AA9-4889-B4C7-D6C26D33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5EBD-65A6-4C13-B02C-44E209C6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2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761DE6B-7C70-492F-9782-6A1FACD32D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5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83" y="4496288"/>
            <a:ext cx="2648607" cy="1324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046" y="1729440"/>
            <a:ext cx="5464278" cy="1699560"/>
          </a:xfrm>
        </p:spPr>
        <p:txBody>
          <a:bodyPr anchor="ctr">
            <a:normAutofit/>
          </a:bodyPr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047" y="3689471"/>
            <a:ext cx="5464278" cy="1178618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D621C4-3546-4E00-9CE9-5D28F9FA8A8A}"/>
              </a:ext>
            </a:extLst>
          </p:cNvPr>
          <p:cNvSpPr/>
          <p:nvPr userDrawn="1"/>
        </p:nvSpPr>
        <p:spPr>
          <a:xfrm>
            <a:off x="0" y="199053"/>
            <a:ext cx="6096000" cy="64598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765551"/>
            <a:ext cx="6096000" cy="1699560"/>
          </a:xfrm>
        </p:spPr>
        <p:txBody>
          <a:bodyPr anchor="ctr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88371"/>
            <a:ext cx="6096000" cy="1178618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00" y="1087079"/>
            <a:ext cx="3653400" cy="182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9DDD6-2B01-4125-9EEC-33082B6F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94A74-C198-497E-B394-F43CF4453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8947"/>
            <a:ext cx="12192000" cy="19905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57DBC1-ED61-46DE-B42D-F75B32C5C0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1" y="773113"/>
            <a:ext cx="4114800" cy="5311776"/>
          </a:xfrm>
          <a:prstGeom prst="snip2DiagRect">
            <a:avLst/>
          </a:pr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840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86DE-B274-4CAE-AE54-99A4C58E7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712" y="2951153"/>
            <a:ext cx="5993737" cy="1178618"/>
          </a:xfrm>
        </p:spPr>
        <p:txBody>
          <a:bodyPr anchor="ctr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120D-2CC9-43A3-9A4D-E2EE17D3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222" y="4315267"/>
            <a:ext cx="5993737" cy="845312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7BE4-8790-4CA0-BFDD-0729BCB9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E32AB-3256-4665-9BB1-69BD27C3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096D5-9B2E-4398-A1AE-8351A58C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3C4F2-A585-4606-8162-596317EA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" y="0"/>
            <a:ext cx="2616078" cy="13080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4DACD2-61EF-4A63-A0B5-6DD1E6D50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tTriangle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B92BF4-9244-4AF5-90F9-38B69F87A3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4468" y="-15766"/>
            <a:ext cx="6127531" cy="6873766"/>
          </a:xfrm>
          <a:custGeom>
            <a:avLst/>
            <a:gdLst>
              <a:gd name="connsiteX0" fmla="*/ 0 w 6096000"/>
              <a:gd name="connsiteY0" fmla="*/ 6858000 h 6858000"/>
              <a:gd name="connsiteX1" fmla="*/ 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096000"/>
              <a:gd name="connsiteY0" fmla="*/ 685800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0" fmla="*/ 0 w 6127531"/>
              <a:gd name="connsiteY0" fmla="*/ 0 h 6873766"/>
              <a:gd name="connsiteX1" fmla="*/ 6127531 w 6127531"/>
              <a:gd name="connsiteY1" fmla="*/ 15766 h 6873766"/>
              <a:gd name="connsiteX2" fmla="*/ 6127531 w 6127531"/>
              <a:gd name="connsiteY2" fmla="*/ 6873766 h 6873766"/>
              <a:gd name="connsiteX3" fmla="*/ 0 w 6127531"/>
              <a:gd name="connsiteY3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531" h="6873766">
                <a:moveTo>
                  <a:pt x="0" y="0"/>
                </a:moveTo>
                <a:lnTo>
                  <a:pt x="6127531" y="15766"/>
                </a:lnTo>
                <a:lnTo>
                  <a:pt x="6127531" y="68737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49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3BF1-E504-43B5-9713-2E48310A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2024-4CC9-471E-912D-8F201303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B071-C1C2-430E-9C57-B73B106B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2AB93-0504-40DF-B375-77186790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EB80-124B-4C7A-B234-3CF23322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45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BA58-82F9-48DB-86AF-15E1156A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AE88-3E26-41F1-8D10-A94C6253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A6AD3-94F7-46A6-8754-ECE11B17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294E-988C-4490-AEAC-5403BBD4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220-EA11-429C-BBBF-1D350107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6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0719-7BA5-479C-8F84-34062763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927B-2D87-4129-B405-C92BCD9A9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3DC45-1F24-4CA6-BF0F-8DF7AB3E0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F537-4A55-46A7-8883-61C4677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01FA-E0BD-4C08-AE30-FDA43713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28AA-037A-4484-83A5-12B47152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32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5000-D816-48B7-A5C9-283ED65B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EE62B-1EB7-4648-9D36-0D6B2570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719A-DB46-46E3-81E3-0D6BAC0B5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3F322-6C30-4A82-B7AF-4FFB7CB70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CF18E-7890-4988-ADBB-E36E00F09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693EE-4974-46F5-9E8F-AD68167C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1996D-6CD5-4062-8501-D3CB9A70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DE7C3-6653-4421-B7E9-625BDEA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8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5C9-9CC9-4648-9465-BF1571AF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7C51C-E9C3-4AC4-BBEA-E429118D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56A1C-EA19-468A-A73B-175E3295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94858-9D1D-4053-AB47-F982304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8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03E94-8525-4C18-81D0-6C6F24D9D5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8EB5A-BBEA-4A77-9F78-184157D3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70"/>
            <a:ext cx="8728587" cy="1031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18288-4ADD-4AF5-81C4-95C1A69F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850-ACC2-4C9A-8B0D-5795B535B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0FAA-4726-49DE-B004-31996A26641C}" type="datetimeFigureOut">
              <a:rPr lang="en-IN" smtClean="0"/>
              <a:t>07-04-2022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3D8B-4A56-4C15-8988-DCACF9F6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9A99-E8B9-48E0-A9B8-40570101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ABED-B5F3-4DD0-B08D-D98D522D36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3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65 Medium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3250-BC9C-417F-897F-42CED698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Social Outreach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0A618-3F68-47D0-9747-893D0C9E9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Review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8A69A39-44E5-4E2C-92EE-25B257D3B2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4" b="3338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9109B18-4726-4141-9187-81D16F3155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2832"/>
          <a:stretch/>
        </p:blipFill>
        <p:spPr>
          <a:xfrm>
            <a:off x="403123" y="1545264"/>
            <a:ext cx="3119798" cy="2190307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9250D56-F1C8-41DD-A590-5E31933B1E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BF295E1-908C-418D-B144-DD1A0C2072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4" b="33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97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D65F-A7B8-4B1B-BBD1-17652813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D7C43808-009E-4FF7-92CF-934DE4D74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37038"/>
              </p:ext>
            </p:extLst>
          </p:nvPr>
        </p:nvGraphicFramePr>
        <p:xfrm>
          <a:off x="838200" y="3023755"/>
          <a:ext cx="581198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63158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%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Groups completed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Groups not completing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9970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1CA51-9820-4FAF-8287-D66ECB522A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Groups as a unit completing 20 hours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5D1E5C-BB65-4F23-B2DD-5FDF22A05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930872"/>
              </p:ext>
            </p:extLst>
          </p:nvPr>
        </p:nvGraphicFramePr>
        <p:xfrm>
          <a:off x="6858000" y="25284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17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1752-6096-494F-B041-1AD5225B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BE21-972C-45E7-986C-C83BD0C8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Intervention-wise groups completing 20 hours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D9971B-18BA-4051-B07E-FC3467F3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02980"/>
              </p:ext>
            </p:extLst>
          </p:nvPr>
        </p:nvGraphicFramePr>
        <p:xfrm>
          <a:off x="838200" y="2749261"/>
          <a:ext cx="631074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631589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Completed 20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6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Kishori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6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2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4097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C3E7EE-C83F-496F-A621-7055F6087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923603"/>
              </p:ext>
            </p:extLst>
          </p:nvPr>
        </p:nvGraphicFramePr>
        <p:xfrm>
          <a:off x="7477432" y="28102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07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Students completing 20 hours - Individually</a:t>
            </a:r>
          </a:p>
          <a:p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25D5C0-21B4-4AF5-88B5-0835BB68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97912"/>
              </p:ext>
            </p:extLst>
          </p:nvPr>
        </p:nvGraphicFramePr>
        <p:xfrm>
          <a:off x="957825" y="2585325"/>
          <a:ext cx="7447266" cy="327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193">
                  <a:extLst>
                    <a:ext uri="{9D8B030D-6E8A-4147-A177-3AD203B41FA5}">
                      <a16:colId xmlns:a16="http://schemas.microsoft.com/office/drawing/2014/main" val="278489892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85428361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1112010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28564053"/>
                    </a:ext>
                  </a:extLst>
                </a:gridCol>
              </a:tblGrid>
              <a:tr h="702423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Group Type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No. of Students Assigned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Completed 20 hours</a:t>
                      </a:r>
                      <a:endParaRPr lang="en-IN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%age</a:t>
                      </a:r>
                      <a:endParaRPr lang="en-IN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2849332"/>
                  </a:ext>
                </a:extLst>
              </a:tr>
              <a:tr h="37109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Bal Sabha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123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103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84%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1411874"/>
                  </a:ext>
                </a:extLst>
              </a:tr>
              <a:tr h="35783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Domestic Workers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10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90%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697286"/>
                  </a:ext>
                </a:extLst>
              </a:tr>
              <a:tr h="37109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English Language Class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78%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5839348"/>
                  </a:ext>
                </a:extLst>
              </a:tr>
              <a:tr h="38087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Financial Empowerment Program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25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18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72%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016063"/>
                  </a:ext>
                </a:extLst>
              </a:tr>
              <a:tr h="37109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 err="1">
                          <a:effectLst/>
                        </a:rPr>
                        <a:t>Kishori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29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27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93%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767076"/>
                  </a:ext>
                </a:extLst>
              </a:tr>
              <a:tr h="35783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Self Help Groups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72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18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25%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567518"/>
                  </a:ext>
                </a:extLst>
              </a:tr>
              <a:tr h="35783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Total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268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>
                          <a:effectLst/>
                        </a:rPr>
                        <a:t>222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83%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614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7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Students benefiting from grace marks</a:t>
            </a:r>
          </a:p>
          <a:p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25D5C0-21B4-4AF5-88B5-0835BB68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53438"/>
              </p:ext>
            </p:extLst>
          </p:nvPr>
        </p:nvGraphicFramePr>
        <p:xfrm>
          <a:off x="957825" y="2585325"/>
          <a:ext cx="4473157" cy="143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975">
                  <a:extLst>
                    <a:ext uri="{9D8B030D-6E8A-4147-A177-3AD203B41FA5}">
                      <a16:colId xmlns:a16="http://schemas.microsoft.com/office/drawing/2014/main" val="278489892"/>
                    </a:ext>
                  </a:extLst>
                </a:gridCol>
                <a:gridCol w="1764145">
                  <a:extLst>
                    <a:ext uri="{9D8B030D-6E8A-4147-A177-3AD203B41FA5}">
                      <a16:colId xmlns:a16="http://schemas.microsoft.com/office/drawing/2014/main" val="854283613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111201024"/>
                    </a:ext>
                  </a:extLst>
                </a:gridCol>
              </a:tblGrid>
              <a:tr h="702423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Grace Marks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No. of Students 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%age</a:t>
                      </a:r>
                      <a:endParaRPr lang="en-IN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2849332"/>
                  </a:ext>
                </a:extLst>
              </a:tr>
              <a:tr h="37109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Not Benefited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182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68%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1411874"/>
                  </a:ext>
                </a:extLst>
              </a:tr>
              <a:tr h="357838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Benefited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86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n-IN" sz="1800" u="none" strike="noStrike" dirty="0">
                          <a:effectLst/>
                        </a:rPr>
                        <a:t>32%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69728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198D29-E145-4E86-A06E-C744E1F63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022582"/>
              </p:ext>
            </p:extLst>
          </p:nvPr>
        </p:nvGraphicFramePr>
        <p:xfrm>
          <a:off x="5948218" y="2500745"/>
          <a:ext cx="5130800" cy="391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04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6DC-A406-4014-BC51-635B879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9052-B951-44D2-AD2C-D8196E8B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Google Forms and Activity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C76DE-946C-4765-AD18-4E4A093C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1" y="2607099"/>
            <a:ext cx="8026400" cy="36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7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6DC-A406-4014-BC51-635B879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9052-B951-44D2-AD2C-D8196E8B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Hours Tracker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35541-9C27-4B5B-A2C3-DC1EC9CD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" y="2359510"/>
            <a:ext cx="10289309" cy="39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196E-F31E-47C2-BB97-649BC98B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B616-C501-43E9-8DE6-EEE4FBB0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St. Andrew’s College approached CSA for a SOP for their 2</a:t>
            </a:r>
            <a:r>
              <a:rPr lang="en-IN" baseline="30000" dirty="0"/>
              <a:t>nd</a:t>
            </a:r>
            <a:r>
              <a:rPr lang="en-IN" dirty="0"/>
              <a:t> year students</a:t>
            </a:r>
          </a:p>
          <a:p>
            <a:r>
              <a:rPr lang="en-IN" dirty="0"/>
              <a:t>Students had to complete 20 hours under this SOP</a:t>
            </a:r>
          </a:p>
          <a:p>
            <a:r>
              <a:rPr lang="en-IN" dirty="0"/>
              <a:t>To be held online</a:t>
            </a:r>
          </a:p>
          <a:p>
            <a:r>
              <a:rPr lang="en-IN" dirty="0"/>
              <a:t>Every student had to participate</a:t>
            </a:r>
          </a:p>
          <a:p>
            <a:r>
              <a:rPr lang="en-IN" dirty="0"/>
              <a:t>Reports to be submitted towards the end</a:t>
            </a:r>
          </a:p>
        </p:txBody>
      </p:sp>
    </p:spTree>
    <p:extLst>
      <p:ext uri="{BB962C8B-B14F-4D97-AF65-F5344CB8AC3E}">
        <p14:creationId xmlns:p14="http://schemas.microsoft.com/office/powerpoint/2010/main" val="3341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CSA team prepared an outline of the program</a:t>
            </a:r>
          </a:p>
          <a:p>
            <a:r>
              <a:rPr lang="en-IN" dirty="0"/>
              <a:t>Identified groups across the DI, Raigad and Mumbai  which had network connectivity</a:t>
            </a:r>
          </a:p>
          <a:p>
            <a:r>
              <a:rPr lang="en-IN" dirty="0"/>
              <a:t>Divided students into groups of five each</a:t>
            </a:r>
          </a:p>
          <a:p>
            <a:r>
              <a:rPr lang="en-IN" dirty="0"/>
              <a:t>Had meetings with the staff of the participating centres, informing them of the process and blocking time</a:t>
            </a:r>
          </a:p>
          <a:p>
            <a:r>
              <a:rPr lang="en-IN" dirty="0"/>
              <a:t>Assigned these intervention groups to student groups</a:t>
            </a:r>
          </a:p>
        </p:txBody>
      </p:sp>
    </p:spTree>
    <p:extLst>
      <p:ext uri="{BB962C8B-B14F-4D97-AF65-F5344CB8AC3E}">
        <p14:creationId xmlns:p14="http://schemas.microsoft.com/office/powerpoint/2010/main" val="1359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Prepared activities for each of the intervention groups</a:t>
            </a:r>
          </a:p>
          <a:p>
            <a:r>
              <a:rPr lang="en-IN" dirty="0"/>
              <a:t>Assigned mentors from CSA for each of the student groups</a:t>
            </a:r>
          </a:p>
          <a:p>
            <a:r>
              <a:rPr lang="en-IN" dirty="0"/>
              <a:t>Prepared google forms for students to input their activities so that it can be tracked</a:t>
            </a:r>
          </a:p>
        </p:txBody>
      </p:sp>
    </p:spTree>
    <p:extLst>
      <p:ext uri="{BB962C8B-B14F-4D97-AF65-F5344CB8AC3E}">
        <p14:creationId xmlns:p14="http://schemas.microsoft.com/office/powerpoint/2010/main" val="37381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147B-D19B-47C3-8B0C-033948A8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 of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A7C5-A85C-4D62-BCEE-BD960F3E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Break-up of the 20 hours</a:t>
            </a:r>
          </a:p>
          <a:p>
            <a:pPr lvl="1"/>
            <a:r>
              <a:rPr lang="en-US" dirty="0"/>
              <a:t>Group type specific Orientation – 2 hours</a:t>
            </a:r>
          </a:p>
          <a:p>
            <a:pPr lvl="1"/>
            <a:r>
              <a:rPr lang="en-US" dirty="0"/>
              <a:t>Meet and Greet – 2 hours</a:t>
            </a:r>
          </a:p>
          <a:p>
            <a:pPr lvl="1"/>
            <a:r>
              <a:rPr lang="en-US" dirty="0"/>
              <a:t>Other Activities – 12 hours</a:t>
            </a:r>
          </a:p>
          <a:p>
            <a:pPr lvl="1"/>
            <a:r>
              <a:rPr lang="en-US" dirty="0"/>
              <a:t>Interaction, Feedback and Learnings – 2 hours</a:t>
            </a:r>
          </a:p>
          <a:p>
            <a:pPr lvl="1"/>
            <a:r>
              <a:rPr lang="en-US" dirty="0"/>
              <a:t>Report and Documentation – 2 hours</a:t>
            </a:r>
          </a:p>
          <a:p>
            <a:r>
              <a:rPr lang="en-US" dirty="0"/>
              <a:t>Three activities added as wild card, giving students 6 hours to cover deficit in number of hours</a:t>
            </a:r>
          </a:p>
        </p:txBody>
      </p:sp>
    </p:spTree>
    <p:extLst>
      <p:ext uri="{BB962C8B-B14F-4D97-AF65-F5344CB8AC3E}">
        <p14:creationId xmlns:p14="http://schemas.microsoft.com/office/powerpoint/2010/main" val="21410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Number of intervention groups assigned: </a:t>
            </a:r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3973F8-B1D8-4CD0-A221-7C37E614E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14895"/>
              </p:ext>
            </p:extLst>
          </p:nvPr>
        </p:nvGraphicFramePr>
        <p:xfrm>
          <a:off x="1200726" y="2391449"/>
          <a:ext cx="490451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856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588654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No. of Student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4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Kishori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0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8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F62B-9D99-4A0F-9CAB-2A3474BD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Period: 28-10-21 to 31-03-22 – 155 days</a:t>
            </a:r>
          </a:p>
          <a:p>
            <a:r>
              <a:rPr lang="en-IN" dirty="0"/>
              <a:t>Number of students: 268</a:t>
            </a:r>
          </a:p>
          <a:p>
            <a:r>
              <a:rPr lang="en-IN" dirty="0"/>
              <a:t>Groups made: 56</a:t>
            </a:r>
          </a:p>
          <a:p>
            <a:r>
              <a:rPr lang="en-IN" dirty="0"/>
              <a:t>Total Number of hours: 5,890</a:t>
            </a:r>
          </a:p>
          <a:p>
            <a:r>
              <a:rPr lang="en-IN" dirty="0"/>
              <a:t>Average hours put in/student: ~22 hours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69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59D4-1BF9-4162-B854-F3FEEDCA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501361-C8FC-4D53-A686-3CCB77F6D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949989"/>
              </p:ext>
            </p:extLst>
          </p:nvPr>
        </p:nvGraphicFramePr>
        <p:xfrm>
          <a:off x="1283853" y="1958109"/>
          <a:ext cx="5403274" cy="15870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1637">
                  <a:extLst>
                    <a:ext uri="{9D8B030D-6E8A-4147-A177-3AD203B41FA5}">
                      <a16:colId xmlns:a16="http://schemas.microsoft.com/office/drawing/2014/main" val="807842505"/>
                    </a:ext>
                  </a:extLst>
                </a:gridCol>
                <a:gridCol w="2701637">
                  <a:extLst>
                    <a:ext uri="{9D8B030D-6E8A-4147-A177-3AD203B41FA5}">
                      <a16:colId xmlns:a16="http://schemas.microsoft.com/office/drawing/2014/main" val="228121244"/>
                    </a:ext>
                  </a:extLst>
                </a:gridCol>
              </a:tblGrid>
              <a:tr h="563851">
                <a:tc>
                  <a:txBody>
                    <a:bodyPr/>
                    <a:lstStyle/>
                    <a:p>
                      <a:r>
                        <a:rPr lang="en-IN" dirty="0"/>
                        <a:t>Hours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Count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9829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&gt;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264172"/>
                  </a:ext>
                </a:extLst>
              </a:tr>
              <a:tr h="511608">
                <a:tc>
                  <a:txBody>
                    <a:bodyPr/>
                    <a:lstStyle/>
                    <a:p>
                      <a:r>
                        <a:rPr lang="en-IN" dirty="0"/>
                        <a:t>&lt;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3524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3A9684-98BC-4D78-A256-D8504B4D0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61782"/>
              </p:ext>
            </p:extLst>
          </p:nvPr>
        </p:nvGraphicFramePr>
        <p:xfrm>
          <a:off x="1380837" y="3676073"/>
          <a:ext cx="4936836" cy="289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2EF45A-1B53-41CC-B71A-130968AF2074}"/>
              </a:ext>
            </a:extLst>
          </p:cNvPr>
          <p:cNvSpPr txBox="1"/>
          <p:nvPr/>
        </p:nvSpPr>
        <p:spPr>
          <a:xfrm>
            <a:off x="7370617" y="3923472"/>
            <a:ext cx="326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83% </a:t>
            </a:r>
            <a:r>
              <a:rPr lang="en-US" dirty="0"/>
              <a:t>of the students completed their 20 hours, which is better than the previous SOP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51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D65F-A7B8-4B1B-BBD1-17652813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Statistics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1CA51-9820-4FAF-8287-D66ECB522A9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Of the 46 students who could not complete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5EAA266-68F9-4177-BE2A-50DB719CA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2559"/>
              </p:ext>
            </p:extLst>
          </p:nvPr>
        </p:nvGraphicFramePr>
        <p:xfrm>
          <a:off x="939799" y="2505667"/>
          <a:ext cx="6135255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698">
                  <a:extLst>
                    <a:ext uri="{9D8B030D-6E8A-4147-A177-3AD203B41FA5}">
                      <a16:colId xmlns:a16="http://schemas.microsoft.com/office/drawing/2014/main" val="2010143414"/>
                    </a:ext>
                  </a:extLst>
                </a:gridCol>
                <a:gridCol w="1158067">
                  <a:extLst>
                    <a:ext uri="{9D8B030D-6E8A-4147-A177-3AD203B41FA5}">
                      <a16:colId xmlns:a16="http://schemas.microsoft.com/office/drawing/2014/main" val="404424507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48731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Group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Less than 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Complete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Bal Sabha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4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Domestic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English Language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2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Financial Empowerment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2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Kishori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Self Help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0172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9F41F40-51D0-4E34-988B-6A4F23FA2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563611"/>
              </p:ext>
            </p:extLst>
          </p:nvPr>
        </p:nvGraphicFramePr>
        <p:xfrm>
          <a:off x="7280787" y="25640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58CF2F8-D9A8-4A19-AA51-E06ED1A9F66D}"/>
              </a:ext>
            </a:extLst>
          </p:cNvPr>
          <p:cNvSpPr txBox="1"/>
          <p:nvPr/>
        </p:nvSpPr>
        <p:spPr>
          <a:xfrm>
            <a:off x="2064326" y="5584084"/>
            <a:ext cx="806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22 </a:t>
            </a:r>
            <a:r>
              <a:rPr lang="en-US" dirty="0"/>
              <a:t>students have not completed their 20 hours because some activities were not entered through the google forms or they were genuinely absent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6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539</Words>
  <Application>Microsoft Office PowerPoint</Application>
  <PresentationFormat>Widescreen</PresentationFormat>
  <Paragraphs>172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Helvetica 65 Medium</vt:lpstr>
      <vt:lpstr>Office Theme</vt:lpstr>
      <vt:lpstr>Social Outreach Program</vt:lpstr>
      <vt:lpstr>Background</vt:lpstr>
      <vt:lpstr>Preparation</vt:lpstr>
      <vt:lpstr>Preparation</vt:lpstr>
      <vt:lpstr>Plan of Action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Statistics</vt:lpstr>
      <vt:lpstr>Trackers</vt:lpstr>
      <vt:lpstr>Trackers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Derick Fernandes</dc:creator>
  <cp:lastModifiedBy>Derick Fernandes</cp:lastModifiedBy>
  <cp:revision>40</cp:revision>
  <dcterms:created xsi:type="dcterms:W3CDTF">2021-02-22T09:06:20Z</dcterms:created>
  <dcterms:modified xsi:type="dcterms:W3CDTF">2022-04-08T07:52:07Z</dcterms:modified>
</cp:coreProperties>
</file>